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4"/>
    <p:sldMasterId id="2147483768" r:id="rId5"/>
  </p:sldMasterIdLst>
  <p:notesMasterIdLst>
    <p:notesMasterId r:id="rId29"/>
  </p:notesMasterIdLst>
  <p:sldIdLst>
    <p:sldId id="268" r:id="rId6"/>
    <p:sldId id="257" r:id="rId7"/>
    <p:sldId id="260" r:id="rId8"/>
    <p:sldId id="261" r:id="rId9"/>
    <p:sldId id="263" r:id="rId10"/>
    <p:sldId id="266" r:id="rId11"/>
    <p:sldId id="267" r:id="rId12"/>
    <p:sldId id="269" r:id="rId13"/>
    <p:sldId id="270" r:id="rId14"/>
    <p:sldId id="271" r:id="rId15"/>
    <p:sldId id="272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59" r:id="rId26"/>
    <p:sldId id="284" r:id="rId27"/>
    <p:sldId id="27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DA6BB0-6631-ABD3-88EC-2022D8741703}" v="163" dt="2021-02-03T18:22:22.582"/>
    <p1510:client id="{124E1DBA-20D7-48A8-8871-3B2272E9023B}" v="195" dt="2021-02-03T19:12:51.509"/>
    <p1510:client id="{17B0D072-2F76-4683-BD06-F25B3B838BC6}" v="48" dt="2021-01-28T18:22:23.406"/>
    <p1510:client id="{198A67AC-2383-6C91-93D3-D7709EE64C4C}" v="10" dt="2021-05-24T16:44:45.056"/>
    <p1510:client id="{50A2BE7E-12E4-AEDA-C24C-A5B8CC4EF69D}" v="4" dt="2021-02-02T17:39:11.372"/>
    <p1510:client id="{66525750-D2AA-B571-F9D8-E5C67EF68F67}" v="145" dt="2021-02-03T17:19:47.692"/>
    <p1510:client id="{6D8133D8-55AE-EBE8-EAF1-211CDCB4FC22}" v="8" dt="2021-02-09T13:16:39.341"/>
    <p1510:client id="{796D0911-08B4-0A73-2A3C-C288FAE9F139}" v="1" dt="2021-03-23T16:39:43.373"/>
    <p1510:client id="{93647E61-6A81-590C-FE26-314A67BD8796}" v="99" dt="2021-02-02T05:39:55.906"/>
    <p1510:client id="{9C4441A4-2522-5064-5E02-C723C04C2154}" v="234" dt="2021-02-04T18:15:47.951"/>
    <p1510:client id="{AF49C23D-A0F7-F608-D680-31C1B49D1431}" v="434" dt="2021-02-04T04:41:59.829"/>
    <p1510:client id="{B4229051-D521-29A4-343A-11CA1126D0FA}" v="33" dt="2021-02-08T18:20:25.840"/>
    <p1510:client id="{BEAA5E44-5DC4-31A6-BB53-A890B2A39231}" v="267" dt="2021-02-08T02:58:39.307"/>
    <p1510:client id="{CEDA5DC2-BF56-CA67-37FA-AEA9F8698525}" v="68" dt="2021-02-04T14:06:38.927"/>
    <p1510:client id="{E60BB36F-AFDC-AA18-CBA0-AAA94A11CE9B}" v="63" dt="2021-02-01T18:19:55.7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67" d="100"/>
          <a:sy n="67" d="100"/>
        </p:scale>
        <p:origin x="4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BB76F5-C344-40D3-B3FE-0E261A93601A}" type="doc">
      <dgm:prSet loTypeId="urn:microsoft.com/office/officeart/2005/8/layout/cycle6" loCatId="cycl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AEBB6AD1-762A-45F2-AB7A-04FC5E3D186F}">
      <dgm:prSet phldrT="[Text]" phldr="0"/>
      <dgm:spPr/>
      <dgm:t>
        <a:bodyPr/>
        <a:lstStyle/>
        <a:p>
          <a:r>
            <a:rPr lang="en-US" dirty="0">
              <a:latin typeface="Calibri Light" panose="020F0302020204030204"/>
            </a:rPr>
            <a:t>Environment</a:t>
          </a:r>
          <a:endParaRPr lang="en-US" dirty="0"/>
        </a:p>
      </dgm:t>
    </dgm:pt>
    <dgm:pt modelId="{8D1AFF59-40A7-407A-846E-0C0842D97786}" type="parTrans" cxnId="{9E6883F4-FAA2-44AA-9407-6C7AE86FDF04}">
      <dgm:prSet/>
      <dgm:spPr/>
      <dgm:t>
        <a:bodyPr/>
        <a:lstStyle/>
        <a:p>
          <a:endParaRPr lang="en-US"/>
        </a:p>
      </dgm:t>
    </dgm:pt>
    <dgm:pt modelId="{318ACF71-8A70-407A-9D38-5AF54CCD93C3}" type="sibTrans" cxnId="{9E6883F4-FAA2-44AA-9407-6C7AE86FDF04}">
      <dgm:prSet/>
      <dgm:spPr/>
      <dgm:t>
        <a:bodyPr/>
        <a:lstStyle/>
        <a:p>
          <a:endParaRPr lang="en-US"/>
        </a:p>
      </dgm:t>
    </dgm:pt>
    <dgm:pt modelId="{9A0726FA-1469-4C5E-9A53-ECF2912C520D}">
      <dgm:prSet phldrT="[Text]" phldr="0"/>
      <dgm:spPr/>
      <dgm:t>
        <a:bodyPr/>
        <a:lstStyle/>
        <a:p>
          <a:r>
            <a:rPr lang="en-US" dirty="0">
              <a:latin typeface="Calibri Light" panose="020F0302020204030204"/>
            </a:rPr>
            <a:t>Scientist</a:t>
          </a:r>
          <a:endParaRPr lang="en-US" dirty="0"/>
        </a:p>
      </dgm:t>
    </dgm:pt>
    <dgm:pt modelId="{D433E9A8-F844-42BB-B5C0-4C0DBAF683F8}" type="parTrans" cxnId="{69CD0FE4-FE69-429E-A2F3-C79AF34632CA}">
      <dgm:prSet/>
      <dgm:spPr/>
      <dgm:t>
        <a:bodyPr/>
        <a:lstStyle/>
        <a:p>
          <a:endParaRPr lang="en-US"/>
        </a:p>
      </dgm:t>
    </dgm:pt>
    <dgm:pt modelId="{9FC4BE98-FB08-47EF-81DA-754B7211F2D3}" type="sibTrans" cxnId="{69CD0FE4-FE69-429E-A2F3-C79AF34632CA}">
      <dgm:prSet/>
      <dgm:spPr/>
      <dgm:t>
        <a:bodyPr/>
        <a:lstStyle/>
        <a:p>
          <a:endParaRPr lang="en-US"/>
        </a:p>
      </dgm:t>
    </dgm:pt>
    <dgm:pt modelId="{321980F6-78D5-4916-B53E-033C336BE95C}">
      <dgm:prSet phldrT="[Text]" phldr="0"/>
      <dgm:spPr/>
      <dgm:t>
        <a:bodyPr/>
        <a:lstStyle/>
        <a:p>
          <a:r>
            <a:rPr lang="en-US" dirty="0">
              <a:latin typeface="Calibri Light" panose="020F0302020204030204"/>
            </a:rPr>
            <a:t>Government</a:t>
          </a:r>
          <a:endParaRPr lang="en-US" dirty="0"/>
        </a:p>
      </dgm:t>
    </dgm:pt>
    <dgm:pt modelId="{588ACFD7-3F63-445E-A9C8-798D091DB204}" type="parTrans" cxnId="{CFF91778-ACBE-4720-8CBD-97B3A961C496}">
      <dgm:prSet/>
      <dgm:spPr/>
      <dgm:t>
        <a:bodyPr/>
        <a:lstStyle/>
        <a:p>
          <a:endParaRPr lang="en-US"/>
        </a:p>
      </dgm:t>
    </dgm:pt>
    <dgm:pt modelId="{DA110AA5-6E6B-4AC1-969B-A2833BFF04FF}" type="sibTrans" cxnId="{CFF91778-ACBE-4720-8CBD-97B3A961C496}">
      <dgm:prSet/>
      <dgm:spPr/>
      <dgm:t>
        <a:bodyPr/>
        <a:lstStyle/>
        <a:p>
          <a:endParaRPr lang="en-US"/>
        </a:p>
      </dgm:t>
    </dgm:pt>
    <dgm:pt modelId="{3D4BA2CD-393E-40F1-8821-404533F31F50}">
      <dgm:prSet phldrT="[Text]" phldr="0"/>
      <dgm:spPr/>
      <dgm:t>
        <a:bodyPr/>
        <a:lstStyle/>
        <a:p>
          <a:r>
            <a:rPr lang="en-US" dirty="0">
              <a:latin typeface="Calibri Light" panose="020F0302020204030204"/>
            </a:rPr>
            <a:t>Economic</a:t>
          </a:r>
          <a:endParaRPr lang="en-US" dirty="0"/>
        </a:p>
      </dgm:t>
    </dgm:pt>
    <dgm:pt modelId="{B7E16500-4674-4277-9B6F-0C9BD6A40C7A}" type="parTrans" cxnId="{53E0F435-05B8-4598-A432-19F484B1E986}">
      <dgm:prSet/>
      <dgm:spPr/>
      <dgm:t>
        <a:bodyPr/>
        <a:lstStyle/>
        <a:p>
          <a:endParaRPr lang="en-US"/>
        </a:p>
      </dgm:t>
    </dgm:pt>
    <dgm:pt modelId="{30184616-B8E4-46A4-B1E7-674DC773502A}" type="sibTrans" cxnId="{53E0F435-05B8-4598-A432-19F484B1E986}">
      <dgm:prSet/>
      <dgm:spPr/>
      <dgm:t>
        <a:bodyPr/>
        <a:lstStyle/>
        <a:p>
          <a:endParaRPr lang="en-US"/>
        </a:p>
      </dgm:t>
    </dgm:pt>
    <dgm:pt modelId="{A20477DA-2D56-4B64-8EFE-43A6ACB9DF07}" type="pres">
      <dgm:prSet presAssocID="{7BBB76F5-C344-40D3-B3FE-0E261A93601A}" presName="cycle" presStyleCnt="0">
        <dgm:presLayoutVars>
          <dgm:dir/>
          <dgm:resizeHandles val="exact"/>
        </dgm:presLayoutVars>
      </dgm:prSet>
      <dgm:spPr/>
    </dgm:pt>
    <dgm:pt modelId="{15C3FE70-1F0D-4006-99FB-AFF3386C5F6F}" type="pres">
      <dgm:prSet presAssocID="{AEBB6AD1-762A-45F2-AB7A-04FC5E3D186F}" presName="node" presStyleLbl="node1" presStyleIdx="0" presStyleCnt="4">
        <dgm:presLayoutVars>
          <dgm:bulletEnabled val="1"/>
        </dgm:presLayoutVars>
      </dgm:prSet>
      <dgm:spPr/>
    </dgm:pt>
    <dgm:pt modelId="{749F7231-AAA6-4C86-987D-9120EAF8B2FB}" type="pres">
      <dgm:prSet presAssocID="{AEBB6AD1-762A-45F2-AB7A-04FC5E3D186F}" presName="spNode" presStyleCnt="0"/>
      <dgm:spPr/>
    </dgm:pt>
    <dgm:pt modelId="{87F0EC5E-F457-4522-AD78-13489A4FB37C}" type="pres">
      <dgm:prSet presAssocID="{318ACF71-8A70-407A-9D38-5AF54CCD93C3}" presName="sibTrans" presStyleLbl="sibTrans1D1" presStyleIdx="0" presStyleCnt="4"/>
      <dgm:spPr/>
    </dgm:pt>
    <dgm:pt modelId="{C419E9EA-0F5E-4BE4-9877-CC4BB359E811}" type="pres">
      <dgm:prSet presAssocID="{9A0726FA-1469-4C5E-9A53-ECF2912C520D}" presName="node" presStyleLbl="node1" presStyleIdx="1" presStyleCnt="4">
        <dgm:presLayoutVars>
          <dgm:bulletEnabled val="1"/>
        </dgm:presLayoutVars>
      </dgm:prSet>
      <dgm:spPr/>
    </dgm:pt>
    <dgm:pt modelId="{987A2524-EBB4-4DB7-9573-BFE5C36914AC}" type="pres">
      <dgm:prSet presAssocID="{9A0726FA-1469-4C5E-9A53-ECF2912C520D}" presName="spNode" presStyleCnt="0"/>
      <dgm:spPr/>
    </dgm:pt>
    <dgm:pt modelId="{72D47A29-E17D-4670-92A2-424AC9F599AB}" type="pres">
      <dgm:prSet presAssocID="{9FC4BE98-FB08-47EF-81DA-754B7211F2D3}" presName="sibTrans" presStyleLbl="sibTrans1D1" presStyleIdx="1" presStyleCnt="4"/>
      <dgm:spPr/>
    </dgm:pt>
    <dgm:pt modelId="{C438C5CE-C231-4223-B71A-2876B060EF76}" type="pres">
      <dgm:prSet presAssocID="{321980F6-78D5-4916-B53E-033C336BE95C}" presName="node" presStyleLbl="node1" presStyleIdx="2" presStyleCnt="4">
        <dgm:presLayoutVars>
          <dgm:bulletEnabled val="1"/>
        </dgm:presLayoutVars>
      </dgm:prSet>
      <dgm:spPr/>
    </dgm:pt>
    <dgm:pt modelId="{7F955366-D951-455F-ABED-FE67A7F31E97}" type="pres">
      <dgm:prSet presAssocID="{321980F6-78D5-4916-B53E-033C336BE95C}" presName="spNode" presStyleCnt="0"/>
      <dgm:spPr/>
    </dgm:pt>
    <dgm:pt modelId="{018AD504-9106-4CB4-AF05-BFCC9357BA3D}" type="pres">
      <dgm:prSet presAssocID="{DA110AA5-6E6B-4AC1-969B-A2833BFF04FF}" presName="sibTrans" presStyleLbl="sibTrans1D1" presStyleIdx="2" presStyleCnt="4"/>
      <dgm:spPr/>
    </dgm:pt>
    <dgm:pt modelId="{6386351B-B5E9-47D9-9FAA-0E96FC56FB21}" type="pres">
      <dgm:prSet presAssocID="{3D4BA2CD-393E-40F1-8821-404533F31F50}" presName="node" presStyleLbl="node1" presStyleIdx="3" presStyleCnt="4">
        <dgm:presLayoutVars>
          <dgm:bulletEnabled val="1"/>
        </dgm:presLayoutVars>
      </dgm:prSet>
      <dgm:spPr/>
    </dgm:pt>
    <dgm:pt modelId="{40A189A1-F216-409F-8291-D16D5E680550}" type="pres">
      <dgm:prSet presAssocID="{3D4BA2CD-393E-40F1-8821-404533F31F50}" presName="spNode" presStyleCnt="0"/>
      <dgm:spPr/>
    </dgm:pt>
    <dgm:pt modelId="{B82C3ADA-C9B9-4BE0-A6B9-19D1A52189C6}" type="pres">
      <dgm:prSet presAssocID="{30184616-B8E4-46A4-B1E7-674DC773502A}" presName="sibTrans" presStyleLbl="sibTrans1D1" presStyleIdx="3" presStyleCnt="4"/>
      <dgm:spPr/>
    </dgm:pt>
  </dgm:ptLst>
  <dgm:cxnLst>
    <dgm:cxn modelId="{F88AEE13-3DAC-414E-A8B7-CF03A251E5DE}" type="presOf" srcId="{321980F6-78D5-4916-B53E-033C336BE95C}" destId="{C438C5CE-C231-4223-B71A-2876B060EF76}" srcOrd="0" destOrd="0" presId="urn:microsoft.com/office/officeart/2005/8/layout/cycle6"/>
    <dgm:cxn modelId="{1858EE16-D5A3-41F7-AFF9-75E453256848}" type="presOf" srcId="{9A0726FA-1469-4C5E-9A53-ECF2912C520D}" destId="{C419E9EA-0F5E-4BE4-9877-CC4BB359E811}" srcOrd="0" destOrd="0" presId="urn:microsoft.com/office/officeart/2005/8/layout/cycle6"/>
    <dgm:cxn modelId="{4FCA1A28-AAA4-45DE-9FD5-856B901C5060}" type="presOf" srcId="{DA110AA5-6E6B-4AC1-969B-A2833BFF04FF}" destId="{018AD504-9106-4CB4-AF05-BFCC9357BA3D}" srcOrd="0" destOrd="0" presId="urn:microsoft.com/office/officeart/2005/8/layout/cycle6"/>
    <dgm:cxn modelId="{53E0F435-05B8-4598-A432-19F484B1E986}" srcId="{7BBB76F5-C344-40D3-B3FE-0E261A93601A}" destId="{3D4BA2CD-393E-40F1-8821-404533F31F50}" srcOrd="3" destOrd="0" parTransId="{B7E16500-4674-4277-9B6F-0C9BD6A40C7A}" sibTransId="{30184616-B8E4-46A4-B1E7-674DC773502A}"/>
    <dgm:cxn modelId="{A7506D3F-5D1C-45A6-81B7-0DD82E3B6320}" type="presOf" srcId="{3D4BA2CD-393E-40F1-8821-404533F31F50}" destId="{6386351B-B5E9-47D9-9FAA-0E96FC56FB21}" srcOrd="0" destOrd="0" presId="urn:microsoft.com/office/officeart/2005/8/layout/cycle6"/>
    <dgm:cxn modelId="{C48C925C-56B7-453F-B41F-3E5B5C5F2BE6}" type="presOf" srcId="{318ACF71-8A70-407A-9D38-5AF54CCD93C3}" destId="{87F0EC5E-F457-4522-AD78-13489A4FB37C}" srcOrd="0" destOrd="0" presId="urn:microsoft.com/office/officeart/2005/8/layout/cycle6"/>
    <dgm:cxn modelId="{E6434E4E-BF53-4319-8A98-284C894244D2}" type="presOf" srcId="{AEBB6AD1-762A-45F2-AB7A-04FC5E3D186F}" destId="{15C3FE70-1F0D-4006-99FB-AFF3386C5F6F}" srcOrd="0" destOrd="0" presId="urn:microsoft.com/office/officeart/2005/8/layout/cycle6"/>
    <dgm:cxn modelId="{CFF91778-ACBE-4720-8CBD-97B3A961C496}" srcId="{7BBB76F5-C344-40D3-B3FE-0E261A93601A}" destId="{321980F6-78D5-4916-B53E-033C336BE95C}" srcOrd="2" destOrd="0" parTransId="{588ACFD7-3F63-445E-A9C8-798D091DB204}" sibTransId="{DA110AA5-6E6B-4AC1-969B-A2833BFF04FF}"/>
    <dgm:cxn modelId="{1293F258-E42B-4E51-B0EE-B228C417FAA0}" type="presOf" srcId="{9FC4BE98-FB08-47EF-81DA-754B7211F2D3}" destId="{72D47A29-E17D-4670-92A2-424AC9F599AB}" srcOrd="0" destOrd="0" presId="urn:microsoft.com/office/officeart/2005/8/layout/cycle6"/>
    <dgm:cxn modelId="{B52A937D-4FCE-430F-A4DB-DE77C193ADD7}" type="presOf" srcId="{30184616-B8E4-46A4-B1E7-674DC773502A}" destId="{B82C3ADA-C9B9-4BE0-A6B9-19D1A52189C6}" srcOrd="0" destOrd="0" presId="urn:microsoft.com/office/officeart/2005/8/layout/cycle6"/>
    <dgm:cxn modelId="{09B3F2AA-EE48-448E-9EA9-ED04BC3661D0}" type="presOf" srcId="{7BBB76F5-C344-40D3-B3FE-0E261A93601A}" destId="{A20477DA-2D56-4B64-8EFE-43A6ACB9DF07}" srcOrd="0" destOrd="0" presId="urn:microsoft.com/office/officeart/2005/8/layout/cycle6"/>
    <dgm:cxn modelId="{69CD0FE4-FE69-429E-A2F3-C79AF34632CA}" srcId="{7BBB76F5-C344-40D3-B3FE-0E261A93601A}" destId="{9A0726FA-1469-4C5E-9A53-ECF2912C520D}" srcOrd="1" destOrd="0" parTransId="{D433E9A8-F844-42BB-B5C0-4C0DBAF683F8}" sibTransId="{9FC4BE98-FB08-47EF-81DA-754B7211F2D3}"/>
    <dgm:cxn modelId="{9E6883F4-FAA2-44AA-9407-6C7AE86FDF04}" srcId="{7BBB76F5-C344-40D3-B3FE-0E261A93601A}" destId="{AEBB6AD1-762A-45F2-AB7A-04FC5E3D186F}" srcOrd="0" destOrd="0" parTransId="{8D1AFF59-40A7-407A-846E-0C0842D97786}" sibTransId="{318ACF71-8A70-407A-9D38-5AF54CCD93C3}"/>
    <dgm:cxn modelId="{0985B8A3-9AC4-454C-B30B-BA7685ADAEB8}" type="presParOf" srcId="{A20477DA-2D56-4B64-8EFE-43A6ACB9DF07}" destId="{15C3FE70-1F0D-4006-99FB-AFF3386C5F6F}" srcOrd="0" destOrd="0" presId="urn:microsoft.com/office/officeart/2005/8/layout/cycle6"/>
    <dgm:cxn modelId="{3ACA38E0-5ACA-432A-928A-61F9D50BFC8F}" type="presParOf" srcId="{A20477DA-2D56-4B64-8EFE-43A6ACB9DF07}" destId="{749F7231-AAA6-4C86-987D-9120EAF8B2FB}" srcOrd="1" destOrd="0" presId="urn:microsoft.com/office/officeart/2005/8/layout/cycle6"/>
    <dgm:cxn modelId="{72F8780A-EF5E-43A5-84CE-AA089C4614CC}" type="presParOf" srcId="{A20477DA-2D56-4B64-8EFE-43A6ACB9DF07}" destId="{87F0EC5E-F457-4522-AD78-13489A4FB37C}" srcOrd="2" destOrd="0" presId="urn:microsoft.com/office/officeart/2005/8/layout/cycle6"/>
    <dgm:cxn modelId="{A15A4078-B810-429B-AF76-3F328AD3A24D}" type="presParOf" srcId="{A20477DA-2D56-4B64-8EFE-43A6ACB9DF07}" destId="{C419E9EA-0F5E-4BE4-9877-CC4BB359E811}" srcOrd="3" destOrd="0" presId="urn:microsoft.com/office/officeart/2005/8/layout/cycle6"/>
    <dgm:cxn modelId="{5D3CB56E-8D53-421E-9B48-87F0BACCC165}" type="presParOf" srcId="{A20477DA-2D56-4B64-8EFE-43A6ACB9DF07}" destId="{987A2524-EBB4-4DB7-9573-BFE5C36914AC}" srcOrd="4" destOrd="0" presId="urn:microsoft.com/office/officeart/2005/8/layout/cycle6"/>
    <dgm:cxn modelId="{D7999568-97F2-4E91-BA1A-7D7B57A5A266}" type="presParOf" srcId="{A20477DA-2D56-4B64-8EFE-43A6ACB9DF07}" destId="{72D47A29-E17D-4670-92A2-424AC9F599AB}" srcOrd="5" destOrd="0" presId="urn:microsoft.com/office/officeart/2005/8/layout/cycle6"/>
    <dgm:cxn modelId="{F0DC834C-7066-4473-9A75-66EC05B0E7E0}" type="presParOf" srcId="{A20477DA-2D56-4B64-8EFE-43A6ACB9DF07}" destId="{C438C5CE-C231-4223-B71A-2876B060EF76}" srcOrd="6" destOrd="0" presId="urn:microsoft.com/office/officeart/2005/8/layout/cycle6"/>
    <dgm:cxn modelId="{5FE60EF2-7B3A-4AFA-A87E-E5E7BCCEF69E}" type="presParOf" srcId="{A20477DA-2D56-4B64-8EFE-43A6ACB9DF07}" destId="{7F955366-D951-455F-ABED-FE67A7F31E97}" srcOrd="7" destOrd="0" presId="urn:microsoft.com/office/officeart/2005/8/layout/cycle6"/>
    <dgm:cxn modelId="{3282A284-84EC-4A3C-B0D7-B1EA5B05BE3A}" type="presParOf" srcId="{A20477DA-2D56-4B64-8EFE-43A6ACB9DF07}" destId="{018AD504-9106-4CB4-AF05-BFCC9357BA3D}" srcOrd="8" destOrd="0" presId="urn:microsoft.com/office/officeart/2005/8/layout/cycle6"/>
    <dgm:cxn modelId="{E130F178-F03A-47D9-AD12-A2FF2EA01D4C}" type="presParOf" srcId="{A20477DA-2D56-4B64-8EFE-43A6ACB9DF07}" destId="{6386351B-B5E9-47D9-9FAA-0E96FC56FB21}" srcOrd="9" destOrd="0" presId="urn:microsoft.com/office/officeart/2005/8/layout/cycle6"/>
    <dgm:cxn modelId="{A090E631-BCAC-48C9-A36D-5357DDA57CF0}" type="presParOf" srcId="{A20477DA-2D56-4B64-8EFE-43A6ACB9DF07}" destId="{40A189A1-F216-409F-8291-D16D5E680550}" srcOrd="10" destOrd="0" presId="urn:microsoft.com/office/officeart/2005/8/layout/cycle6"/>
    <dgm:cxn modelId="{6F3A64EF-C1FD-4C44-87B1-718FEA5FE75B}" type="presParOf" srcId="{A20477DA-2D56-4B64-8EFE-43A6ACB9DF07}" destId="{B82C3ADA-C9B9-4BE0-A6B9-19D1A52189C6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19713B-6A07-43AE-A86A-1F82E6246D75}" type="doc">
      <dgm:prSet loTypeId="urn:microsoft.com/office/officeart/2005/8/layout/radial2" loCatId="relationship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427EB01B-E142-4D86-BC6C-92C35329073E}">
      <dgm:prSet phldrT="[Text]" phldr="0"/>
      <dgm:spPr/>
      <dgm:t>
        <a:bodyPr/>
        <a:lstStyle/>
        <a:p>
          <a:pPr rtl="0"/>
          <a:r>
            <a:rPr lang="en-US" dirty="0">
              <a:solidFill>
                <a:schemeClr val="accent6"/>
              </a:solidFill>
            </a:rPr>
            <a:t>Decreases </a:t>
          </a:r>
          <a:r>
            <a:rPr lang="en-US" dirty="0">
              <a:solidFill>
                <a:schemeClr val="accent6"/>
              </a:solidFill>
              <a:latin typeface="Calibri Light" panose="020F0302020204030204"/>
            </a:rPr>
            <a:t>Citrus</a:t>
          </a:r>
          <a:r>
            <a:rPr lang="en-US" dirty="0">
              <a:solidFill>
                <a:schemeClr val="accent6"/>
              </a:solidFill>
            </a:rPr>
            <a:t> </a:t>
          </a:r>
          <a:r>
            <a:rPr lang="en-US" dirty="0">
              <a:solidFill>
                <a:schemeClr val="accent6"/>
              </a:solidFill>
              <a:latin typeface="Calibri Light" panose="020F0302020204030204"/>
            </a:rPr>
            <a:t>Production</a:t>
          </a:r>
          <a:endParaRPr lang="en-US" dirty="0">
            <a:solidFill>
              <a:schemeClr val="accent6"/>
            </a:solidFill>
          </a:endParaRPr>
        </a:p>
      </dgm:t>
    </dgm:pt>
    <dgm:pt modelId="{9F3D17C5-2D12-4061-B05E-CB955FE69ED4}" type="parTrans" cxnId="{87681C07-AEBE-49C4-9FF7-EF238A0C8A4A}">
      <dgm:prSet/>
      <dgm:spPr/>
      <dgm:t>
        <a:bodyPr/>
        <a:lstStyle/>
        <a:p>
          <a:endParaRPr lang="en-US"/>
        </a:p>
      </dgm:t>
    </dgm:pt>
    <dgm:pt modelId="{63FAE37C-5B59-43E5-9E61-075468040827}" type="sibTrans" cxnId="{87681C07-AEBE-49C4-9FF7-EF238A0C8A4A}">
      <dgm:prSet/>
      <dgm:spPr/>
      <dgm:t>
        <a:bodyPr/>
        <a:lstStyle/>
        <a:p>
          <a:endParaRPr lang="en-US"/>
        </a:p>
      </dgm:t>
    </dgm:pt>
    <dgm:pt modelId="{3955F5BD-48B0-400C-8AFE-0B1E3A1A9875}">
      <dgm:prSet phldrT="[Text]" phldr="0"/>
      <dgm:spPr/>
      <dgm:t>
        <a:bodyPr/>
        <a:lstStyle/>
        <a:p>
          <a:pPr rtl="0"/>
          <a:r>
            <a:rPr lang="en-US" dirty="0">
              <a:solidFill>
                <a:schemeClr val="accent6"/>
              </a:solidFill>
            </a:rPr>
            <a:t>Removes </a:t>
          </a:r>
          <a:r>
            <a:rPr lang="en-US" dirty="0">
              <a:solidFill>
                <a:schemeClr val="accent6"/>
              </a:solidFill>
              <a:latin typeface="Calibri Light" panose="020F0302020204030204"/>
            </a:rPr>
            <a:t>Jobs</a:t>
          </a:r>
          <a:endParaRPr lang="en-US" dirty="0">
            <a:solidFill>
              <a:schemeClr val="accent6"/>
            </a:solidFill>
          </a:endParaRPr>
        </a:p>
      </dgm:t>
    </dgm:pt>
    <dgm:pt modelId="{8F9B949E-78AF-48FA-8D4D-8BD7F5B2EADF}" type="parTrans" cxnId="{B0C17A42-94B3-4AC6-AAEF-F371E98683CA}">
      <dgm:prSet/>
      <dgm:spPr/>
      <dgm:t>
        <a:bodyPr/>
        <a:lstStyle/>
        <a:p>
          <a:endParaRPr lang="en-US"/>
        </a:p>
      </dgm:t>
    </dgm:pt>
    <dgm:pt modelId="{F66681A1-CAF8-4C08-9134-465BA34B3268}" type="sibTrans" cxnId="{B0C17A42-94B3-4AC6-AAEF-F371E98683CA}">
      <dgm:prSet/>
      <dgm:spPr/>
      <dgm:t>
        <a:bodyPr/>
        <a:lstStyle/>
        <a:p>
          <a:endParaRPr lang="en-US"/>
        </a:p>
      </dgm:t>
    </dgm:pt>
    <dgm:pt modelId="{61684FA0-DDCC-4881-B6D4-7467DDFE5DD1}" type="pres">
      <dgm:prSet presAssocID="{D419713B-6A07-43AE-A86A-1F82E6246D75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35192235-6A5D-4D0C-8342-C1076F3A8E2D}" type="pres">
      <dgm:prSet presAssocID="{D419713B-6A07-43AE-A86A-1F82E6246D75}" presName="cycle" presStyleCnt="0"/>
      <dgm:spPr/>
    </dgm:pt>
    <dgm:pt modelId="{6634FEFF-7775-4219-BE79-FB50F1ED4388}" type="pres">
      <dgm:prSet presAssocID="{D419713B-6A07-43AE-A86A-1F82E6246D75}" presName="centerShape" presStyleCnt="0"/>
      <dgm:spPr/>
    </dgm:pt>
    <dgm:pt modelId="{D72F8769-3304-404B-97E5-5056803A51A3}" type="pres">
      <dgm:prSet presAssocID="{D419713B-6A07-43AE-A86A-1F82E6246D75}" presName="connSite" presStyleLbl="node1" presStyleIdx="0" presStyleCnt="3"/>
      <dgm:spPr/>
    </dgm:pt>
    <dgm:pt modelId="{46DF9791-B2F8-429A-A511-DC837AAB67EC}" type="pres">
      <dgm:prSet presAssocID="{D419713B-6A07-43AE-A86A-1F82E6246D75}" presName="visible" presStyleLbl="node1" presStyleIdx="0" presStyleCnt="3"/>
      <dgm:spPr/>
    </dgm:pt>
    <dgm:pt modelId="{85444A22-3B2C-4428-8073-06BECA0AFF5D}" type="pres">
      <dgm:prSet presAssocID="{9F3D17C5-2D12-4061-B05E-CB955FE69ED4}" presName="Name25" presStyleLbl="parChTrans1D1" presStyleIdx="0" presStyleCnt="2"/>
      <dgm:spPr/>
    </dgm:pt>
    <dgm:pt modelId="{09F9FC92-81B8-4096-AFC8-36ECE8D2A215}" type="pres">
      <dgm:prSet presAssocID="{427EB01B-E142-4D86-BC6C-92C35329073E}" presName="node" presStyleCnt="0"/>
      <dgm:spPr/>
    </dgm:pt>
    <dgm:pt modelId="{D555D74F-A762-42B6-8C0D-98ED95B96EE5}" type="pres">
      <dgm:prSet presAssocID="{427EB01B-E142-4D86-BC6C-92C35329073E}" presName="parentNode" presStyleLbl="node1" presStyleIdx="1" presStyleCnt="3">
        <dgm:presLayoutVars>
          <dgm:chMax val="1"/>
          <dgm:bulletEnabled val="1"/>
        </dgm:presLayoutVars>
      </dgm:prSet>
      <dgm:spPr/>
    </dgm:pt>
    <dgm:pt modelId="{0ECE69EF-7615-4E78-AAFD-A80994555AA8}" type="pres">
      <dgm:prSet presAssocID="{427EB01B-E142-4D86-BC6C-92C35329073E}" presName="childNode" presStyleLbl="revTx" presStyleIdx="0" presStyleCnt="0">
        <dgm:presLayoutVars>
          <dgm:bulletEnabled val="1"/>
        </dgm:presLayoutVars>
      </dgm:prSet>
      <dgm:spPr/>
    </dgm:pt>
    <dgm:pt modelId="{3E5E1AE4-BC18-447F-B513-D7D1EAAD7FA2}" type="pres">
      <dgm:prSet presAssocID="{8F9B949E-78AF-48FA-8D4D-8BD7F5B2EADF}" presName="Name25" presStyleLbl="parChTrans1D1" presStyleIdx="1" presStyleCnt="2"/>
      <dgm:spPr/>
    </dgm:pt>
    <dgm:pt modelId="{0A444E55-50AB-4DA5-86A6-95A3417C8CB3}" type="pres">
      <dgm:prSet presAssocID="{3955F5BD-48B0-400C-8AFE-0B1E3A1A9875}" presName="node" presStyleCnt="0"/>
      <dgm:spPr/>
    </dgm:pt>
    <dgm:pt modelId="{6E3226E6-484E-4E2A-8CBF-8D4CB444B765}" type="pres">
      <dgm:prSet presAssocID="{3955F5BD-48B0-400C-8AFE-0B1E3A1A9875}" presName="parentNode" presStyleLbl="node1" presStyleIdx="2" presStyleCnt="3">
        <dgm:presLayoutVars>
          <dgm:chMax val="1"/>
          <dgm:bulletEnabled val="1"/>
        </dgm:presLayoutVars>
      </dgm:prSet>
      <dgm:spPr/>
    </dgm:pt>
    <dgm:pt modelId="{4F0BDCCD-560D-4064-AC73-CC09645714B3}" type="pres">
      <dgm:prSet presAssocID="{3955F5BD-48B0-400C-8AFE-0B1E3A1A9875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081FEA06-4B58-423B-87FE-5E789CE107AB}" type="presOf" srcId="{8F9B949E-78AF-48FA-8D4D-8BD7F5B2EADF}" destId="{3E5E1AE4-BC18-447F-B513-D7D1EAAD7FA2}" srcOrd="0" destOrd="0" presId="urn:microsoft.com/office/officeart/2005/8/layout/radial2"/>
    <dgm:cxn modelId="{87681C07-AEBE-49C4-9FF7-EF238A0C8A4A}" srcId="{D419713B-6A07-43AE-A86A-1F82E6246D75}" destId="{427EB01B-E142-4D86-BC6C-92C35329073E}" srcOrd="0" destOrd="0" parTransId="{9F3D17C5-2D12-4061-B05E-CB955FE69ED4}" sibTransId="{63FAE37C-5B59-43E5-9E61-075468040827}"/>
    <dgm:cxn modelId="{D164970B-000C-412F-B554-FD97337B63F9}" type="presOf" srcId="{427EB01B-E142-4D86-BC6C-92C35329073E}" destId="{D555D74F-A762-42B6-8C0D-98ED95B96EE5}" srcOrd="0" destOrd="0" presId="urn:microsoft.com/office/officeart/2005/8/layout/radial2"/>
    <dgm:cxn modelId="{A40E8560-3123-4C0A-B9C6-F1A353FD5D9C}" type="presOf" srcId="{9F3D17C5-2D12-4061-B05E-CB955FE69ED4}" destId="{85444A22-3B2C-4428-8073-06BECA0AFF5D}" srcOrd="0" destOrd="0" presId="urn:microsoft.com/office/officeart/2005/8/layout/radial2"/>
    <dgm:cxn modelId="{B0C17A42-94B3-4AC6-AAEF-F371E98683CA}" srcId="{D419713B-6A07-43AE-A86A-1F82E6246D75}" destId="{3955F5BD-48B0-400C-8AFE-0B1E3A1A9875}" srcOrd="1" destOrd="0" parTransId="{8F9B949E-78AF-48FA-8D4D-8BD7F5B2EADF}" sibTransId="{F66681A1-CAF8-4C08-9134-465BA34B3268}"/>
    <dgm:cxn modelId="{69D2EE79-2413-41B6-9A5E-E89FD371E820}" type="presOf" srcId="{3955F5BD-48B0-400C-8AFE-0B1E3A1A9875}" destId="{6E3226E6-484E-4E2A-8CBF-8D4CB444B765}" srcOrd="0" destOrd="0" presId="urn:microsoft.com/office/officeart/2005/8/layout/radial2"/>
    <dgm:cxn modelId="{8D6E268E-B97D-4B41-8062-36B554D76B56}" type="presOf" srcId="{D419713B-6A07-43AE-A86A-1F82E6246D75}" destId="{61684FA0-DDCC-4881-B6D4-7467DDFE5DD1}" srcOrd="0" destOrd="0" presId="urn:microsoft.com/office/officeart/2005/8/layout/radial2"/>
    <dgm:cxn modelId="{5AD14745-87AD-4EF7-BD09-D7530DC91502}" type="presParOf" srcId="{61684FA0-DDCC-4881-B6D4-7467DDFE5DD1}" destId="{35192235-6A5D-4D0C-8342-C1076F3A8E2D}" srcOrd="0" destOrd="0" presId="urn:microsoft.com/office/officeart/2005/8/layout/radial2"/>
    <dgm:cxn modelId="{39970C8A-2AAE-4C98-8C0A-EA9509C2885B}" type="presParOf" srcId="{35192235-6A5D-4D0C-8342-C1076F3A8E2D}" destId="{6634FEFF-7775-4219-BE79-FB50F1ED4388}" srcOrd="0" destOrd="0" presId="urn:microsoft.com/office/officeart/2005/8/layout/radial2"/>
    <dgm:cxn modelId="{EE5B4B93-8234-4F1C-B490-EEBA02EE00EB}" type="presParOf" srcId="{6634FEFF-7775-4219-BE79-FB50F1ED4388}" destId="{D72F8769-3304-404B-97E5-5056803A51A3}" srcOrd="0" destOrd="0" presId="urn:microsoft.com/office/officeart/2005/8/layout/radial2"/>
    <dgm:cxn modelId="{F4F711B2-2040-4E7B-923F-CB83DED1C913}" type="presParOf" srcId="{6634FEFF-7775-4219-BE79-FB50F1ED4388}" destId="{46DF9791-B2F8-429A-A511-DC837AAB67EC}" srcOrd="1" destOrd="0" presId="urn:microsoft.com/office/officeart/2005/8/layout/radial2"/>
    <dgm:cxn modelId="{10E03E34-D742-4C2D-A54B-0383A4CA7344}" type="presParOf" srcId="{35192235-6A5D-4D0C-8342-C1076F3A8E2D}" destId="{85444A22-3B2C-4428-8073-06BECA0AFF5D}" srcOrd="1" destOrd="0" presId="urn:microsoft.com/office/officeart/2005/8/layout/radial2"/>
    <dgm:cxn modelId="{532045DE-9F52-46DA-AF27-50833162845E}" type="presParOf" srcId="{35192235-6A5D-4D0C-8342-C1076F3A8E2D}" destId="{09F9FC92-81B8-4096-AFC8-36ECE8D2A215}" srcOrd="2" destOrd="0" presId="urn:microsoft.com/office/officeart/2005/8/layout/radial2"/>
    <dgm:cxn modelId="{7CBB685D-A733-441A-A23B-84A60CEE0369}" type="presParOf" srcId="{09F9FC92-81B8-4096-AFC8-36ECE8D2A215}" destId="{D555D74F-A762-42B6-8C0D-98ED95B96EE5}" srcOrd="0" destOrd="0" presId="urn:microsoft.com/office/officeart/2005/8/layout/radial2"/>
    <dgm:cxn modelId="{87134C3C-13C3-448B-9F61-7C0110F4658A}" type="presParOf" srcId="{09F9FC92-81B8-4096-AFC8-36ECE8D2A215}" destId="{0ECE69EF-7615-4E78-AAFD-A80994555AA8}" srcOrd="1" destOrd="0" presId="urn:microsoft.com/office/officeart/2005/8/layout/radial2"/>
    <dgm:cxn modelId="{FC235B19-9F01-4A55-9C62-4215E7CBB198}" type="presParOf" srcId="{35192235-6A5D-4D0C-8342-C1076F3A8E2D}" destId="{3E5E1AE4-BC18-447F-B513-D7D1EAAD7FA2}" srcOrd="3" destOrd="0" presId="urn:microsoft.com/office/officeart/2005/8/layout/radial2"/>
    <dgm:cxn modelId="{69A0505A-8017-4DDE-9AFE-BD8AC3C87628}" type="presParOf" srcId="{35192235-6A5D-4D0C-8342-C1076F3A8E2D}" destId="{0A444E55-50AB-4DA5-86A6-95A3417C8CB3}" srcOrd="4" destOrd="0" presId="urn:microsoft.com/office/officeart/2005/8/layout/radial2"/>
    <dgm:cxn modelId="{1F91F904-8441-4A3E-B0E9-5FD7A2A898E0}" type="presParOf" srcId="{0A444E55-50AB-4DA5-86A6-95A3417C8CB3}" destId="{6E3226E6-484E-4E2A-8CBF-8D4CB444B765}" srcOrd="0" destOrd="0" presId="urn:microsoft.com/office/officeart/2005/8/layout/radial2"/>
    <dgm:cxn modelId="{073DEFF9-9637-49D1-8A2F-D999C3D1BB5A}" type="presParOf" srcId="{0A444E55-50AB-4DA5-86A6-95A3417C8CB3}" destId="{4F0BDCCD-560D-4064-AC73-CC09645714B3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BC129F-407D-49E9-9037-33A70AAC6286}" type="doc">
      <dgm:prSet loTypeId="urn:microsoft.com/office/officeart/2005/8/layout/process2" loCatId="process" qsTypeId="urn:microsoft.com/office/officeart/2005/8/quickstyle/simple1" qsCatId="simple" csTypeId="urn:microsoft.com/office/officeart/2005/8/colors/accent6_2" csCatId="accent6" phldr="1"/>
      <dgm:spPr/>
    </dgm:pt>
    <dgm:pt modelId="{15C4F88B-39CC-4178-ACBD-082991AE2C9E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Citrus Disease...</a:t>
          </a:r>
          <a:endParaRPr lang="en-US" dirty="0"/>
        </a:p>
      </dgm:t>
    </dgm:pt>
    <dgm:pt modelId="{A3151367-5BBF-4281-AFB2-904E91D74695}" type="parTrans" cxnId="{D26AA098-3A17-4452-9FEB-822DE4138431}">
      <dgm:prSet/>
      <dgm:spPr/>
    </dgm:pt>
    <dgm:pt modelId="{A9340400-6753-4D04-BD0C-71EBCBE89F5C}" type="sibTrans" cxnId="{D26AA098-3A17-4452-9FEB-822DE4138431}">
      <dgm:prSet/>
      <dgm:spPr/>
      <dgm:t>
        <a:bodyPr/>
        <a:lstStyle/>
        <a:p>
          <a:endParaRPr lang="en-US"/>
        </a:p>
      </dgm:t>
    </dgm:pt>
    <dgm:pt modelId="{4B8551C8-905D-4E21-969A-15F21B9583D4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Decreases Citrus Production and Revenue</a:t>
          </a:r>
          <a:endParaRPr lang="en-US" dirty="0"/>
        </a:p>
      </dgm:t>
    </dgm:pt>
    <dgm:pt modelId="{89067D5C-2874-4B39-9E38-2B886DBA95D9}" type="parTrans" cxnId="{5BB2510D-0D11-4ADD-B24C-25A64BE8D3C5}">
      <dgm:prSet/>
      <dgm:spPr/>
    </dgm:pt>
    <dgm:pt modelId="{722272CF-4466-4BE1-8BAD-98A6ED046B47}" type="sibTrans" cxnId="{5BB2510D-0D11-4ADD-B24C-25A64BE8D3C5}">
      <dgm:prSet/>
      <dgm:spPr/>
      <dgm:t>
        <a:bodyPr/>
        <a:lstStyle/>
        <a:p>
          <a:endParaRPr lang="en-US"/>
        </a:p>
      </dgm:t>
    </dgm:pt>
    <dgm:pt modelId="{7DBDB5B2-E691-4292-8D19-85A64B410A5D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Removes Jobs</a:t>
          </a:r>
          <a:endParaRPr lang="en-US" dirty="0"/>
        </a:p>
      </dgm:t>
    </dgm:pt>
    <dgm:pt modelId="{2E402FB8-E0EA-4DBC-80F4-5E101B4046F3}" type="parTrans" cxnId="{4B7EE562-BF20-4290-ABF5-2551EF999EF7}">
      <dgm:prSet/>
      <dgm:spPr/>
    </dgm:pt>
    <dgm:pt modelId="{53B58F52-A4D0-4D29-9FFE-FE9158DCB0A0}" type="sibTrans" cxnId="{4B7EE562-BF20-4290-ABF5-2551EF999EF7}">
      <dgm:prSet/>
      <dgm:spPr/>
      <dgm:t>
        <a:bodyPr/>
        <a:lstStyle/>
        <a:p>
          <a:endParaRPr lang="en-US"/>
        </a:p>
      </dgm:t>
    </dgm:pt>
    <dgm:pt modelId="{9881C746-3A78-460E-92D1-942213AAE72B}" type="pres">
      <dgm:prSet presAssocID="{B3BC129F-407D-49E9-9037-33A70AAC6286}" presName="linearFlow" presStyleCnt="0">
        <dgm:presLayoutVars>
          <dgm:resizeHandles val="exact"/>
        </dgm:presLayoutVars>
      </dgm:prSet>
      <dgm:spPr/>
    </dgm:pt>
    <dgm:pt modelId="{5C5A8730-F3D5-4C02-A2BD-F32A5E584712}" type="pres">
      <dgm:prSet presAssocID="{15C4F88B-39CC-4178-ACBD-082991AE2C9E}" presName="node" presStyleLbl="node1" presStyleIdx="0" presStyleCnt="3">
        <dgm:presLayoutVars>
          <dgm:bulletEnabled val="1"/>
        </dgm:presLayoutVars>
      </dgm:prSet>
      <dgm:spPr/>
    </dgm:pt>
    <dgm:pt modelId="{A0C5140D-D481-49DB-A5A5-ECA2E04FBBD9}" type="pres">
      <dgm:prSet presAssocID="{A9340400-6753-4D04-BD0C-71EBCBE89F5C}" presName="sibTrans" presStyleLbl="sibTrans2D1" presStyleIdx="0" presStyleCnt="2"/>
      <dgm:spPr/>
    </dgm:pt>
    <dgm:pt modelId="{E71FFC97-219B-4D28-86D9-12C12247837D}" type="pres">
      <dgm:prSet presAssocID="{A9340400-6753-4D04-BD0C-71EBCBE89F5C}" presName="connectorText" presStyleLbl="sibTrans2D1" presStyleIdx="0" presStyleCnt="2"/>
      <dgm:spPr/>
    </dgm:pt>
    <dgm:pt modelId="{28A7B074-72DF-4D70-AADE-9165358BC4BB}" type="pres">
      <dgm:prSet presAssocID="{4B8551C8-905D-4E21-969A-15F21B9583D4}" presName="node" presStyleLbl="node1" presStyleIdx="1" presStyleCnt="3">
        <dgm:presLayoutVars>
          <dgm:bulletEnabled val="1"/>
        </dgm:presLayoutVars>
      </dgm:prSet>
      <dgm:spPr/>
    </dgm:pt>
    <dgm:pt modelId="{50F3AC0A-5BFE-462E-BDE3-E9F3F605FCB3}" type="pres">
      <dgm:prSet presAssocID="{722272CF-4466-4BE1-8BAD-98A6ED046B47}" presName="sibTrans" presStyleLbl="sibTrans2D1" presStyleIdx="1" presStyleCnt="2"/>
      <dgm:spPr/>
    </dgm:pt>
    <dgm:pt modelId="{9C93E793-3AB8-492B-9E3F-8856A5F4742C}" type="pres">
      <dgm:prSet presAssocID="{722272CF-4466-4BE1-8BAD-98A6ED046B47}" presName="connectorText" presStyleLbl="sibTrans2D1" presStyleIdx="1" presStyleCnt="2"/>
      <dgm:spPr/>
    </dgm:pt>
    <dgm:pt modelId="{840AC2ED-F6B3-4639-BE6D-4D6A4062D00E}" type="pres">
      <dgm:prSet presAssocID="{7DBDB5B2-E691-4292-8D19-85A64B410A5D}" presName="node" presStyleLbl="node1" presStyleIdx="2" presStyleCnt="3">
        <dgm:presLayoutVars>
          <dgm:bulletEnabled val="1"/>
        </dgm:presLayoutVars>
      </dgm:prSet>
      <dgm:spPr/>
    </dgm:pt>
  </dgm:ptLst>
  <dgm:cxnLst>
    <dgm:cxn modelId="{5BB2510D-0D11-4ADD-B24C-25A64BE8D3C5}" srcId="{B3BC129F-407D-49E9-9037-33A70AAC6286}" destId="{4B8551C8-905D-4E21-969A-15F21B9583D4}" srcOrd="1" destOrd="0" parTransId="{89067D5C-2874-4B39-9E38-2B886DBA95D9}" sibTransId="{722272CF-4466-4BE1-8BAD-98A6ED046B47}"/>
    <dgm:cxn modelId="{CFE86918-40FD-4BD6-AE17-A67D94D1E53A}" type="presOf" srcId="{722272CF-4466-4BE1-8BAD-98A6ED046B47}" destId="{50F3AC0A-5BFE-462E-BDE3-E9F3F605FCB3}" srcOrd="0" destOrd="0" presId="urn:microsoft.com/office/officeart/2005/8/layout/process2"/>
    <dgm:cxn modelId="{0814B035-E123-4059-88D0-A6E475B858A3}" type="presOf" srcId="{A9340400-6753-4D04-BD0C-71EBCBE89F5C}" destId="{A0C5140D-D481-49DB-A5A5-ECA2E04FBBD9}" srcOrd="0" destOrd="0" presId="urn:microsoft.com/office/officeart/2005/8/layout/process2"/>
    <dgm:cxn modelId="{4B7EE562-BF20-4290-ABF5-2551EF999EF7}" srcId="{B3BC129F-407D-49E9-9037-33A70AAC6286}" destId="{7DBDB5B2-E691-4292-8D19-85A64B410A5D}" srcOrd="2" destOrd="0" parTransId="{2E402FB8-E0EA-4DBC-80F4-5E101B4046F3}" sibTransId="{53B58F52-A4D0-4D29-9FFE-FE9158DCB0A0}"/>
    <dgm:cxn modelId="{0261D38B-F881-46A5-AAD3-E8D0E9F7EE35}" type="presOf" srcId="{A9340400-6753-4D04-BD0C-71EBCBE89F5C}" destId="{E71FFC97-219B-4D28-86D9-12C12247837D}" srcOrd="1" destOrd="0" presId="urn:microsoft.com/office/officeart/2005/8/layout/process2"/>
    <dgm:cxn modelId="{D6F0EB91-62E2-4FB6-BE67-D6886CC22C67}" type="presOf" srcId="{7DBDB5B2-E691-4292-8D19-85A64B410A5D}" destId="{840AC2ED-F6B3-4639-BE6D-4D6A4062D00E}" srcOrd="0" destOrd="0" presId="urn:microsoft.com/office/officeart/2005/8/layout/process2"/>
    <dgm:cxn modelId="{D26AA098-3A17-4452-9FEB-822DE4138431}" srcId="{B3BC129F-407D-49E9-9037-33A70AAC6286}" destId="{15C4F88B-39CC-4178-ACBD-082991AE2C9E}" srcOrd="0" destOrd="0" parTransId="{A3151367-5BBF-4281-AFB2-904E91D74695}" sibTransId="{A9340400-6753-4D04-BD0C-71EBCBE89F5C}"/>
    <dgm:cxn modelId="{72BEABB5-EC79-4105-84B1-272CEE41FCA7}" type="presOf" srcId="{B3BC129F-407D-49E9-9037-33A70AAC6286}" destId="{9881C746-3A78-460E-92D1-942213AAE72B}" srcOrd="0" destOrd="0" presId="urn:microsoft.com/office/officeart/2005/8/layout/process2"/>
    <dgm:cxn modelId="{390F45CF-438C-49F8-A7C0-61B7E10E220A}" type="presOf" srcId="{4B8551C8-905D-4E21-969A-15F21B9583D4}" destId="{28A7B074-72DF-4D70-AADE-9165358BC4BB}" srcOrd="0" destOrd="0" presId="urn:microsoft.com/office/officeart/2005/8/layout/process2"/>
    <dgm:cxn modelId="{91625CE4-FE2D-4E29-B6DD-B4364CB38DB1}" type="presOf" srcId="{722272CF-4466-4BE1-8BAD-98A6ED046B47}" destId="{9C93E793-3AB8-492B-9E3F-8856A5F4742C}" srcOrd="1" destOrd="0" presId="urn:microsoft.com/office/officeart/2005/8/layout/process2"/>
    <dgm:cxn modelId="{86EC71F7-E22F-4CEF-A419-EF297E77EFAD}" type="presOf" srcId="{15C4F88B-39CC-4178-ACBD-082991AE2C9E}" destId="{5C5A8730-F3D5-4C02-A2BD-F32A5E584712}" srcOrd="0" destOrd="0" presId="urn:microsoft.com/office/officeart/2005/8/layout/process2"/>
    <dgm:cxn modelId="{312C5A2F-B362-4E37-B17D-1D01DD65A43B}" type="presParOf" srcId="{9881C746-3A78-460E-92D1-942213AAE72B}" destId="{5C5A8730-F3D5-4C02-A2BD-F32A5E584712}" srcOrd="0" destOrd="0" presId="urn:microsoft.com/office/officeart/2005/8/layout/process2"/>
    <dgm:cxn modelId="{F1E49A4F-98D5-4889-A9CA-09232DCFB33E}" type="presParOf" srcId="{9881C746-3A78-460E-92D1-942213AAE72B}" destId="{A0C5140D-D481-49DB-A5A5-ECA2E04FBBD9}" srcOrd="1" destOrd="0" presId="urn:microsoft.com/office/officeart/2005/8/layout/process2"/>
    <dgm:cxn modelId="{00980E41-B050-45D2-8AFD-149297B0EF81}" type="presParOf" srcId="{A0C5140D-D481-49DB-A5A5-ECA2E04FBBD9}" destId="{E71FFC97-219B-4D28-86D9-12C12247837D}" srcOrd="0" destOrd="0" presId="urn:microsoft.com/office/officeart/2005/8/layout/process2"/>
    <dgm:cxn modelId="{704BEB4A-E58F-493D-B85A-130DEB834121}" type="presParOf" srcId="{9881C746-3A78-460E-92D1-942213AAE72B}" destId="{28A7B074-72DF-4D70-AADE-9165358BC4BB}" srcOrd="2" destOrd="0" presId="urn:microsoft.com/office/officeart/2005/8/layout/process2"/>
    <dgm:cxn modelId="{DE262F33-0C40-4341-AD31-CD9C6B1B1E9A}" type="presParOf" srcId="{9881C746-3A78-460E-92D1-942213AAE72B}" destId="{50F3AC0A-5BFE-462E-BDE3-E9F3F605FCB3}" srcOrd="3" destOrd="0" presId="urn:microsoft.com/office/officeart/2005/8/layout/process2"/>
    <dgm:cxn modelId="{D9E34D16-6393-4BDF-84F1-666F502D7DDB}" type="presParOf" srcId="{50F3AC0A-5BFE-462E-BDE3-E9F3F605FCB3}" destId="{9C93E793-3AB8-492B-9E3F-8856A5F4742C}" srcOrd="0" destOrd="0" presId="urn:microsoft.com/office/officeart/2005/8/layout/process2"/>
    <dgm:cxn modelId="{D29E1A5B-1BEE-4C0E-A74D-7F574456B70B}" type="presParOf" srcId="{9881C746-3A78-460E-92D1-942213AAE72B}" destId="{840AC2ED-F6B3-4639-BE6D-4D6A4062D00E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E6F3C6D-894D-4BC3-AC22-0526114312F1}" type="doc">
      <dgm:prSet loTypeId="urn:microsoft.com/office/officeart/2005/8/layout/arrow1" loCatId="relationship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B7B94406-0D6B-41CE-90F9-2A78F0FA7E95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Replace Oranges with </a:t>
          </a:r>
          <a:r>
            <a:rPr lang="en-US" dirty="0" err="1">
              <a:latin typeface="Calibri Light" panose="020F0302020204030204"/>
            </a:rPr>
            <a:t>Pongamia</a:t>
          </a:r>
          <a:endParaRPr lang="en-US" dirty="0" err="1"/>
        </a:p>
      </dgm:t>
    </dgm:pt>
    <dgm:pt modelId="{FC5343D5-C4A8-4B4C-A6D0-537E98E3D734}" type="parTrans" cxnId="{7F64CC31-3F2B-4A97-B5B9-9DD42116F516}">
      <dgm:prSet/>
      <dgm:spPr/>
      <dgm:t>
        <a:bodyPr/>
        <a:lstStyle/>
        <a:p>
          <a:endParaRPr lang="en-US"/>
        </a:p>
      </dgm:t>
    </dgm:pt>
    <dgm:pt modelId="{0173CCB6-806E-43AE-B1AC-9BF0949C8A66}" type="sibTrans" cxnId="{7F64CC31-3F2B-4A97-B5B9-9DD42116F516}">
      <dgm:prSet/>
      <dgm:spPr/>
      <dgm:t>
        <a:bodyPr/>
        <a:lstStyle/>
        <a:p>
          <a:endParaRPr lang="en-US"/>
        </a:p>
      </dgm:t>
    </dgm:pt>
    <dgm:pt modelId="{0DFA17FF-D387-4010-BEA9-DE689D7BBF67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Have Companies and Farmers Cooperate</a:t>
          </a:r>
          <a:endParaRPr lang="en-US" dirty="0"/>
        </a:p>
      </dgm:t>
    </dgm:pt>
    <dgm:pt modelId="{9F1CD2D3-75B5-409A-B565-444A528BF01E}" type="parTrans" cxnId="{6A6DD75E-6D65-4C7D-98BD-6F626321B3A7}">
      <dgm:prSet/>
      <dgm:spPr/>
      <dgm:t>
        <a:bodyPr/>
        <a:lstStyle/>
        <a:p>
          <a:endParaRPr lang="en-US"/>
        </a:p>
      </dgm:t>
    </dgm:pt>
    <dgm:pt modelId="{F766B9BB-4B30-4040-9E02-554552F6AC8C}" type="sibTrans" cxnId="{6A6DD75E-6D65-4C7D-98BD-6F626321B3A7}">
      <dgm:prSet/>
      <dgm:spPr/>
      <dgm:t>
        <a:bodyPr/>
        <a:lstStyle/>
        <a:p>
          <a:endParaRPr lang="en-US"/>
        </a:p>
      </dgm:t>
    </dgm:pt>
    <dgm:pt modelId="{49F10F31-B859-4E43-BCB0-B24DA9829F56}" type="pres">
      <dgm:prSet presAssocID="{FE6F3C6D-894D-4BC3-AC22-0526114312F1}" presName="cycle" presStyleCnt="0">
        <dgm:presLayoutVars>
          <dgm:dir/>
          <dgm:resizeHandles val="exact"/>
        </dgm:presLayoutVars>
      </dgm:prSet>
      <dgm:spPr/>
    </dgm:pt>
    <dgm:pt modelId="{6033ACEB-DFCD-42F5-AA92-68CD3FC624F0}" type="pres">
      <dgm:prSet presAssocID="{B7B94406-0D6B-41CE-90F9-2A78F0FA7E95}" presName="arrow" presStyleLbl="node1" presStyleIdx="0" presStyleCnt="2">
        <dgm:presLayoutVars>
          <dgm:bulletEnabled val="1"/>
        </dgm:presLayoutVars>
      </dgm:prSet>
      <dgm:spPr/>
    </dgm:pt>
    <dgm:pt modelId="{F40423DB-1C1B-46B1-B0E8-BDD66B17A9D7}" type="pres">
      <dgm:prSet presAssocID="{0DFA17FF-D387-4010-BEA9-DE689D7BBF67}" presName="arrow" presStyleLbl="node1" presStyleIdx="1" presStyleCnt="2">
        <dgm:presLayoutVars>
          <dgm:bulletEnabled val="1"/>
        </dgm:presLayoutVars>
      </dgm:prSet>
      <dgm:spPr/>
    </dgm:pt>
  </dgm:ptLst>
  <dgm:cxnLst>
    <dgm:cxn modelId="{7A382416-9317-41A2-9949-079F855A1403}" type="presOf" srcId="{0DFA17FF-D387-4010-BEA9-DE689D7BBF67}" destId="{F40423DB-1C1B-46B1-B0E8-BDD66B17A9D7}" srcOrd="0" destOrd="0" presId="urn:microsoft.com/office/officeart/2005/8/layout/arrow1"/>
    <dgm:cxn modelId="{7F64CC31-3F2B-4A97-B5B9-9DD42116F516}" srcId="{FE6F3C6D-894D-4BC3-AC22-0526114312F1}" destId="{B7B94406-0D6B-41CE-90F9-2A78F0FA7E95}" srcOrd="0" destOrd="0" parTransId="{FC5343D5-C4A8-4B4C-A6D0-537E98E3D734}" sibTransId="{0173CCB6-806E-43AE-B1AC-9BF0949C8A66}"/>
    <dgm:cxn modelId="{6A6DD75E-6D65-4C7D-98BD-6F626321B3A7}" srcId="{FE6F3C6D-894D-4BC3-AC22-0526114312F1}" destId="{0DFA17FF-D387-4010-BEA9-DE689D7BBF67}" srcOrd="1" destOrd="0" parTransId="{9F1CD2D3-75B5-409A-B565-444A528BF01E}" sibTransId="{F766B9BB-4B30-4040-9E02-554552F6AC8C}"/>
    <dgm:cxn modelId="{ABADE1B2-D985-45AB-9758-1D6267F7DBF4}" type="presOf" srcId="{B7B94406-0D6B-41CE-90F9-2A78F0FA7E95}" destId="{6033ACEB-DFCD-42F5-AA92-68CD3FC624F0}" srcOrd="0" destOrd="0" presId="urn:microsoft.com/office/officeart/2005/8/layout/arrow1"/>
    <dgm:cxn modelId="{BC6AB4CC-688C-45DE-9F7E-C2562BE866CE}" type="presOf" srcId="{FE6F3C6D-894D-4BC3-AC22-0526114312F1}" destId="{49F10F31-B859-4E43-BCB0-B24DA9829F56}" srcOrd="0" destOrd="0" presId="urn:microsoft.com/office/officeart/2005/8/layout/arrow1"/>
    <dgm:cxn modelId="{F5F9A5B6-BDCA-43B2-BAB3-44104A1C26A3}" type="presParOf" srcId="{49F10F31-B859-4E43-BCB0-B24DA9829F56}" destId="{6033ACEB-DFCD-42F5-AA92-68CD3FC624F0}" srcOrd="0" destOrd="0" presId="urn:microsoft.com/office/officeart/2005/8/layout/arrow1"/>
    <dgm:cxn modelId="{BDFDC178-32ED-4676-9429-8259397B3A95}" type="presParOf" srcId="{49F10F31-B859-4E43-BCB0-B24DA9829F56}" destId="{F40423DB-1C1B-46B1-B0E8-BDD66B17A9D7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FCC74FA-D713-43A1-8F54-DD054EE84062}" type="doc">
      <dgm:prSet loTypeId="urn:microsoft.com/office/officeart/2005/8/layout/hList9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B7CF55AF-CBC2-43CA-94B4-83392E87CE3E}">
      <dgm:prSet phldrT="[Text]" phldr="0"/>
      <dgm:spPr/>
      <dgm:t>
        <a:bodyPr/>
        <a:lstStyle/>
        <a:p>
          <a:r>
            <a:rPr lang="en-US" dirty="0">
              <a:latin typeface="Calibri Light" panose="020F0302020204030204"/>
            </a:rPr>
            <a:t>Problems</a:t>
          </a:r>
          <a:endParaRPr lang="en-US" dirty="0"/>
        </a:p>
      </dgm:t>
    </dgm:pt>
    <dgm:pt modelId="{5F287B88-F741-4640-B0EA-CA5C1CEC87B5}" type="parTrans" cxnId="{23D0F036-CFA7-45D8-9E83-11927C272AC6}">
      <dgm:prSet/>
      <dgm:spPr/>
      <dgm:t>
        <a:bodyPr/>
        <a:lstStyle/>
        <a:p>
          <a:endParaRPr lang="en-US"/>
        </a:p>
      </dgm:t>
    </dgm:pt>
    <dgm:pt modelId="{A5B888B2-279C-43B0-B38B-568C5F43D7DA}" type="sibTrans" cxnId="{23D0F036-CFA7-45D8-9E83-11927C272AC6}">
      <dgm:prSet/>
      <dgm:spPr/>
      <dgm:t>
        <a:bodyPr/>
        <a:lstStyle/>
        <a:p>
          <a:endParaRPr lang="en-US"/>
        </a:p>
      </dgm:t>
    </dgm:pt>
    <dgm:pt modelId="{43436B51-2043-4860-8FF4-A6DAEC992E10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Decreases Citrus Production</a:t>
          </a:r>
          <a:endParaRPr lang="en-US" dirty="0"/>
        </a:p>
      </dgm:t>
    </dgm:pt>
    <dgm:pt modelId="{9A097CB1-4B20-4670-972B-0D571BDE8123}" type="parTrans" cxnId="{7230E451-E088-47C0-A82C-AFD7F88B74DF}">
      <dgm:prSet/>
      <dgm:spPr/>
      <dgm:t>
        <a:bodyPr/>
        <a:lstStyle/>
        <a:p>
          <a:endParaRPr lang="en-US"/>
        </a:p>
      </dgm:t>
    </dgm:pt>
    <dgm:pt modelId="{62EE3687-B796-4B78-9B9A-90A2AF347869}" type="sibTrans" cxnId="{7230E451-E088-47C0-A82C-AFD7F88B74DF}">
      <dgm:prSet/>
      <dgm:spPr/>
      <dgm:t>
        <a:bodyPr/>
        <a:lstStyle/>
        <a:p>
          <a:endParaRPr lang="en-US"/>
        </a:p>
      </dgm:t>
    </dgm:pt>
    <dgm:pt modelId="{1B61DF6F-60EF-4FB2-BC78-57EA9B5CE5E1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Removes Jobs</a:t>
          </a:r>
          <a:endParaRPr lang="en-US" dirty="0"/>
        </a:p>
      </dgm:t>
    </dgm:pt>
    <dgm:pt modelId="{BAE0C323-CCC6-4A74-924D-C451F0411ED5}" type="parTrans" cxnId="{3EA31281-E1D0-4EC7-903C-BCCC16DC0AAB}">
      <dgm:prSet/>
      <dgm:spPr/>
      <dgm:t>
        <a:bodyPr/>
        <a:lstStyle/>
        <a:p>
          <a:endParaRPr lang="en-US"/>
        </a:p>
      </dgm:t>
    </dgm:pt>
    <dgm:pt modelId="{CC409C67-7A1F-4653-A767-A8C90BAF4BE6}" type="sibTrans" cxnId="{3EA31281-E1D0-4EC7-903C-BCCC16DC0AAB}">
      <dgm:prSet/>
      <dgm:spPr/>
      <dgm:t>
        <a:bodyPr/>
        <a:lstStyle/>
        <a:p>
          <a:endParaRPr lang="en-US"/>
        </a:p>
      </dgm:t>
    </dgm:pt>
    <dgm:pt modelId="{26B1247E-E768-4D1D-8D4D-0022092C5D82}" type="pres">
      <dgm:prSet presAssocID="{DFCC74FA-D713-43A1-8F54-DD054EE84062}" presName="list" presStyleCnt="0">
        <dgm:presLayoutVars>
          <dgm:dir/>
          <dgm:animLvl val="lvl"/>
        </dgm:presLayoutVars>
      </dgm:prSet>
      <dgm:spPr/>
    </dgm:pt>
    <dgm:pt modelId="{70B4F4B3-5F7D-41E8-942A-3CDFACF91B21}" type="pres">
      <dgm:prSet presAssocID="{B7CF55AF-CBC2-43CA-94B4-83392E87CE3E}" presName="posSpace" presStyleCnt="0"/>
      <dgm:spPr/>
    </dgm:pt>
    <dgm:pt modelId="{BB1D3689-EF30-4AAD-9EE2-06CFC93A767A}" type="pres">
      <dgm:prSet presAssocID="{B7CF55AF-CBC2-43CA-94B4-83392E87CE3E}" presName="vertFlow" presStyleCnt="0"/>
      <dgm:spPr/>
    </dgm:pt>
    <dgm:pt modelId="{7FC38F24-5F96-4C68-AF16-716FAB6B4218}" type="pres">
      <dgm:prSet presAssocID="{B7CF55AF-CBC2-43CA-94B4-83392E87CE3E}" presName="topSpace" presStyleCnt="0"/>
      <dgm:spPr/>
    </dgm:pt>
    <dgm:pt modelId="{F4BC14E8-F400-4B5D-A57A-387E4D834C84}" type="pres">
      <dgm:prSet presAssocID="{B7CF55AF-CBC2-43CA-94B4-83392E87CE3E}" presName="firstComp" presStyleCnt="0"/>
      <dgm:spPr/>
    </dgm:pt>
    <dgm:pt modelId="{95D30E6C-75FB-40F0-995D-37F3F18E6549}" type="pres">
      <dgm:prSet presAssocID="{B7CF55AF-CBC2-43CA-94B4-83392E87CE3E}" presName="firstChild" presStyleLbl="bgAccFollowNode1" presStyleIdx="0" presStyleCnt="2"/>
      <dgm:spPr/>
    </dgm:pt>
    <dgm:pt modelId="{A828B6D7-0C63-4DDD-851A-100DFE1E6B16}" type="pres">
      <dgm:prSet presAssocID="{B7CF55AF-CBC2-43CA-94B4-83392E87CE3E}" presName="firstChildTx" presStyleLbl="bgAccFollowNode1" presStyleIdx="0" presStyleCnt="2">
        <dgm:presLayoutVars>
          <dgm:bulletEnabled val="1"/>
        </dgm:presLayoutVars>
      </dgm:prSet>
      <dgm:spPr/>
    </dgm:pt>
    <dgm:pt modelId="{E73484BD-44A0-4D88-9615-76D63CF2F1EF}" type="pres">
      <dgm:prSet presAssocID="{1B61DF6F-60EF-4FB2-BC78-57EA9B5CE5E1}" presName="comp" presStyleCnt="0"/>
      <dgm:spPr/>
    </dgm:pt>
    <dgm:pt modelId="{75A07791-3630-4CB5-BD64-9B02834D70D6}" type="pres">
      <dgm:prSet presAssocID="{1B61DF6F-60EF-4FB2-BC78-57EA9B5CE5E1}" presName="child" presStyleLbl="bgAccFollowNode1" presStyleIdx="1" presStyleCnt="2"/>
      <dgm:spPr/>
    </dgm:pt>
    <dgm:pt modelId="{0866E618-D90C-4215-8B6B-1AF738CFC33D}" type="pres">
      <dgm:prSet presAssocID="{1B61DF6F-60EF-4FB2-BC78-57EA9B5CE5E1}" presName="childTx" presStyleLbl="bgAccFollowNode1" presStyleIdx="1" presStyleCnt="2">
        <dgm:presLayoutVars>
          <dgm:bulletEnabled val="1"/>
        </dgm:presLayoutVars>
      </dgm:prSet>
      <dgm:spPr/>
    </dgm:pt>
    <dgm:pt modelId="{55BABE55-8C58-4C89-BED0-2BC065A0956A}" type="pres">
      <dgm:prSet presAssocID="{B7CF55AF-CBC2-43CA-94B4-83392E87CE3E}" presName="negSpace" presStyleCnt="0"/>
      <dgm:spPr/>
    </dgm:pt>
    <dgm:pt modelId="{D0B2F508-E8AB-4FA2-926C-AE802F0F3544}" type="pres">
      <dgm:prSet presAssocID="{B7CF55AF-CBC2-43CA-94B4-83392E87CE3E}" presName="circle" presStyleLbl="node1" presStyleIdx="0" presStyleCnt="1"/>
      <dgm:spPr/>
    </dgm:pt>
  </dgm:ptLst>
  <dgm:cxnLst>
    <dgm:cxn modelId="{A2E34812-320B-48C6-96A4-797CCC69E970}" type="presOf" srcId="{43436B51-2043-4860-8FF4-A6DAEC992E10}" destId="{95D30E6C-75FB-40F0-995D-37F3F18E6549}" srcOrd="0" destOrd="0" presId="urn:microsoft.com/office/officeart/2005/8/layout/hList9"/>
    <dgm:cxn modelId="{23D0F036-CFA7-45D8-9E83-11927C272AC6}" srcId="{DFCC74FA-D713-43A1-8F54-DD054EE84062}" destId="{B7CF55AF-CBC2-43CA-94B4-83392E87CE3E}" srcOrd="0" destOrd="0" parTransId="{5F287B88-F741-4640-B0EA-CA5C1CEC87B5}" sibTransId="{A5B888B2-279C-43B0-B38B-568C5F43D7DA}"/>
    <dgm:cxn modelId="{4187164F-B7EF-4D35-ADC7-E9C67DE71D02}" type="presOf" srcId="{43436B51-2043-4860-8FF4-A6DAEC992E10}" destId="{A828B6D7-0C63-4DDD-851A-100DFE1E6B16}" srcOrd="1" destOrd="0" presId="urn:microsoft.com/office/officeart/2005/8/layout/hList9"/>
    <dgm:cxn modelId="{7230E451-E088-47C0-A82C-AFD7F88B74DF}" srcId="{B7CF55AF-CBC2-43CA-94B4-83392E87CE3E}" destId="{43436B51-2043-4860-8FF4-A6DAEC992E10}" srcOrd="0" destOrd="0" parTransId="{9A097CB1-4B20-4670-972B-0D571BDE8123}" sibTransId="{62EE3687-B796-4B78-9B9A-90A2AF347869}"/>
    <dgm:cxn modelId="{FA52A578-6757-4F58-B3A3-A875A5680987}" type="presOf" srcId="{B7CF55AF-CBC2-43CA-94B4-83392E87CE3E}" destId="{D0B2F508-E8AB-4FA2-926C-AE802F0F3544}" srcOrd="0" destOrd="0" presId="urn:microsoft.com/office/officeart/2005/8/layout/hList9"/>
    <dgm:cxn modelId="{3EA31281-E1D0-4EC7-903C-BCCC16DC0AAB}" srcId="{B7CF55AF-CBC2-43CA-94B4-83392E87CE3E}" destId="{1B61DF6F-60EF-4FB2-BC78-57EA9B5CE5E1}" srcOrd="1" destOrd="0" parTransId="{BAE0C323-CCC6-4A74-924D-C451F0411ED5}" sibTransId="{CC409C67-7A1F-4653-A767-A8C90BAF4BE6}"/>
    <dgm:cxn modelId="{AB554E9F-7A58-4CFC-B272-EBBC0763300F}" type="presOf" srcId="{1B61DF6F-60EF-4FB2-BC78-57EA9B5CE5E1}" destId="{0866E618-D90C-4215-8B6B-1AF738CFC33D}" srcOrd="1" destOrd="0" presId="urn:microsoft.com/office/officeart/2005/8/layout/hList9"/>
    <dgm:cxn modelId="{9043E4E4-95F5-4F4B-BF86-8A8DC8D4079A}" type="presOf" srcId="{DFCC74FA-D713-43A1-8F54-DD054EE84062}" destId="{26B1247E-E768-4D1D-8D4D-0022092C5D82}" srcOrd="0" destOrd="0" presId="urn:microsoft.com/office/officeart/2005/8/layout/hList9"/>
    <dgm:cxn modelId="{9862BCFC-DA29-4BE5-A4F6-938DED2BF3B9}" type="presOf" srcId="{1B61DF6F-60EF-4FB2-BC78-57EA9B5CE5E1}" destId="{75A07791-3630-4CB5-BD64-9B02834D70D6}" srcOrd="0" destOrd="0" presId="urn:microsoft.com/office/officeart/2005/8/layout/hList9"/>
    <dgm:cxn modelId="{01C99429-5C34-4DFA-9BE7-F2A2922519C6}" type="presParOf" srcId="{26B1247E-E768-4D1D-8D4D-0022092C5D82}" destId="{70B4F4B3-5F7D-41E8-942A-3CDFACF91B21}" srcOrd="0" destOrd="0" presId="urn:microsoft.com/office/officeart/2005/8/layout/hList9"/>
    <dgm:cxn modelId="{7C90A4A8-1E96-4036-BBA0-8EAC7256C9A5}" type="presParOf" srcId="{26B1247E-E768-4D1D-8D4D-0022092C5D82}" destId="{BB1D3689-EF30-4AAD-9EE2-06CFC93A767A}" srcOrd="1" destOrd="0" presId="urn:microsoft.com/office/officeart/2005/8/layout/hList9"/>
    <dgm:cxn modelId="{11F82D51-418D-405C-9C49-C27C9923B575}" type="presParOf" srcId="{BB1D3689-EF30-4AAD-9EE2-06CFC93A767A}" destId="{7FC38F24-5F96-4C68-AF16-716FAB6B4218}" srcOrd="0" destOrd="0" presId="urn:microsoft.com/office/officeart/2005/8/layout/hList9"/>
    <dgm:cxn modelId="{35649A16-3591-4DFD-B2C5-29FED6177C51}" type="presParOf" srcId="{BB1D3689-EF30-4AAD-9EE2-06CFC93A767A}" destId="{F4BC14E8-F400-4B5D-A57A-387E4D834C84}" srcOrd="1" destOrd="0" presId="urn:microsoft.com/office/officeart/2005/8/layout/hList9"/>
    <dgm:cxn modelId="{21D03C9C-0B6D-41AF-9C84-C02586744C2D}" type="presParOf" srcId="{F4BC14E8-F400-4B5D-A57A-387E4D834C84}" destId="{95D30E6C-75FB-40F0-995D-37F3F18E6549}" srcOrd="0" destOrd="0" presId="urn:microsoft.com/office/officeart/2005/8/layout/hList9"/>
    <dgm:cxn modelId="{2587EFEE-4456-494A-8703-55F90E73B335}" type="presParOf" srcId="{F4BC14E8-F400-4B5D-A57A-387E4D834C84}" destId="{A828B6D7-0C63-4DDD-851A-100DFE1E6B16}" srcOrd="1" destOrd="0" presId="urn:microsoft.com/office/officeart/2005/8/layout/hList9"/>
    <dgm:cxn modelId="{C30EB0FB-B210-4C53-8A5D-C374D193DD59}" type="presParOf" srcId="{BB1D3689-EF30-4AAD-9EE2-06CFC93A767A}" destId="{E73484BD-44A0-4D88-9615-76D63CF2F1EF}" srcOrd="2" destOrd="0" presId="urn:microsoft.com/office/officeart/2005/8/layout/hList9"/>
    <dgm:cxn modelId="{211AC649-FA1D-43EA-AEE4-2FB3F68B93BE}" type="presParOf" srcId="{E73484BD-44A0-4D88-9615-76D63CF2F1EF}" destId="{75A07791-3630-4CB5-BD64-9B02834D70D6}" srcOrd="0" destOrd="0" presId="urn:microsoft.com/office/officeart/2005/8/layout/hList9"/>
    <dgm:cxn modelId="{3DBC7CBC-07DC-4BCA-B483-FC1F8AF25A04}" type="presParOf" srcId="{E73484BD-44A0-4D88-9615-76D63CF2F1EF}" destId="{0866E618-D90C-4215-8B6B-1AF738CFC33D}" srcOrd="1" destOrd="0" presId="urn:microsoft.com/office/officeart/2005/8/layout/hList9"/>
    <dgm:cxn modelId="{5BEAA214-2B4D-4F62-88C8-230BF98AA5F3}" type="presParOf" srcId="{26B1247E-E768-4D1D-8D4D-0022092C5D82}" destId="{55BABE55-8C58-4C89-BED0-2BC065A0956A}" srcOrd="2" destOrd="0" presId="urn:microsoft.com/office/officeart/2005/8/layout/hList9"/>
    <dgm:cxn modelId="{9EC710C5-24A0-4346-B07A-F7A6064EA147}" type="presParOf" srcId="{26B1247E-E768-4D1D-8D4D-0022092C5D82}" destId="{D0B2F508-E8AB-4FA2-926C-AE802F0F3544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81A0EA2-A464-488B-B4FF-9208D82B880E}" type="doc">
      <dgm:prSet loTypeId="urn:microsoft.com/office/officeart/2005/8/layout/hList9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E96BD216-D9B9-43A0-B53E-6C3D6280573E}">
      <dgm:prSet phldrT="[Text]" phldr="0"/>
      <dgm:spPr/>
      <dgm:t>
        <a:bodyPr/>
        <a:lstStyle/>
        <a:p>
          <a:r>
            <a:rPr lang="en-US" dirty="0"/>
            <a:t>Have Companies and Farmers </a:t>
          </a:r>
          <a:r>
            <a:rPr lang="en-US" dirty="0">
              <a:latin typeface="Calibri Light" panose="020F0302020204030204"/>
            </a:rPr>
            <a:t>Cooperate</a:t>
          </a:r>
          <a:endParaRPr lang="en-US" dirty="0"/>
        </a:p>
      </dgm:t>
    </dgm:pt>
    <dgm:pt modelId="{544F16CA-06BB-47DB-B2C9-D0534DAE31A0}" type="parTrans" cxnId="{4C4D4600-8F0D-4A6E-A31C-609E8C467F6C}">
      <dgm:prSet/>
      <dgm:spPr/>
      <dgm:t>
        <a:bodyPr/>
        <a:lstStyle/>
        <a:p>
          <a:endParaRPr lang="en-US"/>
        </a:p>
      </dgm:t>
    </dgm:pt>
    <dgm:pt modelId="{64AC7765-EE74-481A-999A-12F90D714681}" type="sibTrans" cxnId="{4C4D4600-8F0D-4A6E-A31C-609E8C467F6C}">
      <dgm:prSet/>
      <dgm:spPr/>
      <dgm:t>
        <a:bodyPr/>
        <a:lstStyle/>
        <a:p>
          <a:endParaRPr lang="en-US"/>
        </a:p>
      </dgm:t>
    </dgm:pt>
    <dgm:pt modelId="{9545432A-E726-4E38-A9BE-BA65555099A9}">
      <dgm:prSet phldr="0"/>
      <dgm:spPr/>
      <dgm:t>
        <a:bodyPr/>
        <a:lstStyle/>
        <a:p>
          <a:pPr rtl="0"/>
          <a:r>
            <a:rPr lang="en-US" dirty="0"/>
            <a:t>Solutions</a:t>
          </a:r>
        </a:p>
      </dgm:t>
    </dgm:pt>
    <dgm:pt modelId="{DA3A9CF7-F2E5-4A78-B8EE-AEEB3EC56675}" type="parTrans" cxnId="{DA417FC7-12E7-4904-8EB4-2B6C48F1F60F}">
      <dgm:prSet/>
      <dgm:spPr/>
    </dgm:pt>
    <dgm:pt modelId="{5A022CE5-3071-4840-AB19-E405F4C1AEC2}" type="sibTrans" cxnId="{DA417FC7-12E7-4904-8EB4-2B6C48F1F60F}">
      <dgm:prSet/>
      <dgm:spPr/>
    </dgm:pt>
    <dgm:pt modelId="{C0666100-37B7-46F6-A8F0-A536B0E25874}">
      <dgm:prSet phldr="0"/>
      <dgm:spPr/>
      <dgm:t>
        <a:bodyPr/>
        <a:lstStyle/>
        <a:p>
          <a:r>
            <a:rPr lang="en-US" dirty="0"/>
            <a:t>Replace Oranges with </a:t>
          </a:r>
          <a:r>
            <a:rPr lang="en-US" dirty="0" err="1"/>
            <a:t>Pongamia</a:t>
          </a:r>
        </a:p>
      </dgm:t>
    </dgm:pt>
    <dgm:pt modelId="{585E2F1F-F9D9-42AB-A9C0-2B86588A0A50}" type="parTrans" cxnId="{5E9F74FB-DD12-4BFF-B3D3-AAC6BF9FFA6C}">
      <dgm:prSet/>
      <dgm:spPr/>
    </dgm:pt>
    <dgm:pt modelId="{B90C2135-F352-4F98-9CAC-9B5A02A71439}" type="sibTrans" cxnId="{5E9F74FB-DD12-4BFF-B3D3-AAC6BF9FFA6C}">
      <dgm:prSet/>
      <dgm:spPr/>
    </dgm:pt>
    <dgm:pt modelId="{05740068-157B-4C17-9D8C-B469014AA83F}" type="pres">
      <dgm:prSet presAssocID="{C81A0EA2-A464-488B-B4FF-9208D82B880E}" presName="list" presStyleCnt="0">
        <dgm:presLayoutVars>
          <dgm:dir/>
          <dgm:animLvl val="lvl"/>
        </dgm:presLayoutVars>
      </dgm:prSet>
      <dgm:spPr/>
    </dgm:pt>
    <dgm:pt modelId="{995AFB61-036A-46C0-B2A8-C3964D8970EB}" type="pres">
      <dgm:prSet presAssocID="{9545432A-E726-4E38-A9BE-BA65555099A9}" presName="posSpace" presStyleCnt="0"/>
      <dgm:spPr/>
    </dgm:pt>
    <dgm:pt modelId="{A5E83CF4-0320-4923-8A3C-BAC83131ABEA}" type="pres">
      <dgm:prSet presAssocID="{9545432A-E726-4E38-A9BE-BA65555099A9}" presName="vertFlow" presStyleCnt="0"/>
      <dgm:spPr/>
    </dgm:pt>
    <dgm:pt modelId="{AB063B70-D179-498D-AB14-2F0C71560F0A}" type="pres">
      <dgm:prSet presAssocID="{9545432A-E726-4E38-A9BE-BA65555099A9}" presName="topSpace" presStyleCnt="0"/>
      <dgm:spPr/>
    </dgm:pt>
    <dgm:pt modelId="{73DEAF17-BB1E-48E4-80B1-483031175031}" type="pres">
      <dgm:prSet presAssocID="{9545432A-E726-4E38-A9BE-BA65555099A9}" presName="firstComp" presStyleCnt="0"/>
      <dgm:spPr/>
    </dgm:pt>
    <dgm:pt modelId="{B7B40283-8D34-40D0-BF30-146AE23DC34D}" type="pres">
      <dgm:prSet presAssocID="{9545432A-E726-4E38-A9BE-BA65555099A9}" presName="firstChild" presStyleLbl="bgAccFollowNode1" presStyleIdx="0" presStyleCnt="2"/>
      <dgm:spPr/>
    </dgm:pt>
    <dgm:pt modelId="{4C759045-0695-4D06-83DE-F04271ED93EC}" type="pres">
      <dgm:prSet presAssocID="{9545432A-E726-4E38-A9BE-BA65555099A9}" presName="firstChildTx" presStyleLbl="bgAccFollowNode1" presStyleIdx="0" presStyleCnt="2">
        <dgm:presLayoutVars>
          <dgm:bulletEnabled val="1"/>
        </dgm:presLayoutVars>
      </dgm:prSet>
      <dgm:spPr/>
    </dgm:pt>
    <dgm:pt modelId="{46EF9F38-FC84-4000-8403-E41076E00E23}" type="pres">
      <dgm:prSet presAssocID="{E96BD216-D9B9-43A0-B53E-6C3D6280573E}" presName="comp" presStyleCnt="0"/>
      <dgm:spPr/>
    </dgm:pt>
    <dgm:pt modelId="{1F785A9A-D380-4967-A79C-66EAAAE0ECE0}" type="pres">
      <dgm:prSet presAssocID="{E96BD216-D9B9-43A0-B53E-6C3D6280573E}" presName="child" presStyleLbl="bgAccFollowNode1" presStyleIdx="1" presStyleCnt="2"/>
      <dgm:spPr/>
    </dgm:pt>
    <dgm:pt modelId="{C8844D04-E249-46CB-AFC3-E29C0CB4A439}" type="pres">
      <dgm:prSet presAssocID="{E96BD216-D9B9-43A0-B53E-6C3D6280573E}" presName="childTx" presStyleLbl="bgAccFollowNode1" presStyleIdx="1" presStyleCnt="2">
        <dgm:presLayoutVars>
          <dgm:bulletEnabled val="1"/>
        </dgm:presLayoutVars>
      </dgm:prSet>
      <dgm:spPr/>
    </dgm:pt>
    <dgm:pt modelId="{C50A5AB7-C200-4C46-A200-2B18CBA2EABC}" type="pres">
      <dgm:prSet presAssocID="{9545432A-E726-4E38-A9BE-BA65555099A9}" presName="negSpace" presStyleCnt="0"/>
      <dgm:spPr/>
    </dgm:pt>
    <dgm:pt modelId="{6262B391-41F7-4D14-99CC-A5CAB8F600EE}" type="pres">
      <dgm:prSet presAssocID="{9545432A-E726-4E38-A9BE-BA65555099A9}" presName="circle" presStyleLbl="node1" presStyleIdx="0" presStyleCnt="1"/>
      <dgm:spPr/>
    </dgm:pt>
  </dgm:ptLst>
  <dgm:cxnLst>
    <dgm:cxn modelId="{4C4D4600-8F0D-4A6E-A31C-609E8C467F6C}" srcId="{9545432A-E726-4E38-A9BE-BA65555099A9}" destId="{E96BD216-D9B9-43A0-B53E-6C3D6280573E}" srcOrd="1" destOrd="0" parTransId="{544F16CA-06BB-47DB-B2C9-D0534DAE31A0}" sibTransId="{64AC7765-EE74-481A-999A-12F90D714681}"/>
    <dgm:cxn modelId="{49ED0213-B4E0-43F2-AE2F-001D922C6361}" type="presOf" srcId="{E96BD216-D9B9-43A0-B53E-6C3D6280573E}" destId="{1F785A9A-D380-4967-A79C-66EAAAE0ECE0}" srcOrd="0" destOrd="0" presId="urn:microsoft.com/office/officeart/2005/8/layout/hList9"/>
    <dgm:cxn modelId="{F8B2A41E-0B55-402E-BF22-202D22BA447F}" type="presOf" srcId="{C0666100-37B7-46F6-A8F0-A536B0E25874}" destId="{B7B40283-8D34-40D0-BF30-146AE23DC34D}" srcOrd="0" destOrd="0" presId="urn:microsoft.com/office/officeart/2005/8/layout/hList9"/>
    <dgm:cxn modelId="{45915321-EA2F-47B6-831B-16C63DF64FF8}" type="presOf" srcId="{C81A0EA2-A464-488B-B4FF-9208D82B880E}" destId="{05740068-157B-4C17-9D8C-B469014AA83F}" srcOrd="0" destOrd="0" presId="urn:microsoft.com/office/officeart/2005/8/layout/hList9"/>
    <dgm:cxn modelId="{2AEDEC64-FE2B-400D-A8A1-40DE52D3B680}" type="presOf" srcId="{9545432A-E726-4E38-A9BE-BA65555099A9}" destId="{6262B391-41F7-4D14-99CC-A5CAB8F600EE}" srcOrd="0" destOrd="0" presId="urn:microsoft.com/office/officeart/2005/8/layout/hList9"/>
    <dgm:cxn modelId="{610A3379-88C2-4827-A534-4D6BAEF703CE}" type="presOf" srcId="{C0666100-37B7-46F6-A8F0-A536B0E25874}" destId="{4C759045-0695-4D06-83DE-F04271ED93EC}" srcOrd="1" destOrd="0" presId="urn:microsoft.com/office/officeart/2005/8/layout/hList9"/>
    <dgm:cxn modelId="{DA417FC7-12E7-4904-8EB4-2B6C48F1F60F}" srcId="{C81A0EA2-A464-488B-B4FF-9208D82B880E}" destId="{9545432A-E726-4E38-A9BE-BA65555099A9}" srcOrd="0" destOrd="0" parTransId="{DA3A9CF7-F2E5-4A78-B8EE-AEEB3EC56675}" sibTransId="{5A022CE5-3071-4840-AB19-E405F4C1AEC2}"/>
    <dgm:cxn modelId="{274A74E3-BB9B-41A8-85BE-F46B4CF2136C}" type="presOf" srcId="{E96BD216-D9B9-43A0-B53E-6C3D6280573E}" destId="{C8844D04-E249-46CB-AFC3-E29C0CB4A439}" srcOrd="1" destOrd="0" presId="urn:microsoft.com/office/officeart/2005/8/layout/hList9"/>
    <dgm:cxn modelId="{5E9F74FB-DD12-4BFF-B3D3-AAC6BF9FFA6C}" srcId="{9545432A-E726-4E38-A9BE-BA65555099A9}" destId="{C0666100-37B7-46F6-A8F0-A536B0E25874}" srcOrd="0" destOrd="0" parTransId="{585E2F1F-F9D9-42AB-A9C0-2B86588A0A50}" sibTransId="{B90C2135-F352-4F98-9CAC-9B5A02A71439}"/>
    <dgm:cxn modelId="{23D59664-541C-4A12-9E92-D9E8B9245A1C}" type="presParOf" srcId="{05740068-157B-4C17-9D8C-B469014AA83F}" destId="{995AFB61-036A-46C0-B2A8-C3964D8970EB}" srcOrd="0" destOrd="0" presId="urn:microsoft.com/office/officeart/2005/8/layout/hList9"/>
    <dgm:cxn modelId="{D5E54EB2-B422-4B67-89AA-565BD3AB650A}" type="presParOf" srcId="{05740068-157B-4C17-9D8C-B469014AA83F}" destId="{A5E83CF4-0320-4923-8A3C-BAC83131ABEA}" srcOrd="1" destOrd="0" presId="urn:microsoft.com/office/officeart/2005/8/layout/hList9"/>
    <dgm:cxn modelId="{6A8E9FDB-C419-42CD-B23F-20C0B0D334C8}" type="presParOf" srcId="{A5E83CF4-0320-4923-8A3C-BAC83131ABEA}" destId="{AB063B70-D179-498D-AB14-2F0C71560F0A}" srcOrd="0" destOrd="0" presId="urn:microsoft.com/office/officeart/2005/8/layout/hList9"/>
    <dgm:cxn modelId="{31F39AE6-1123-4A23-8C06-6903970F4E9E}" type="presParOf" srcId="{A5E83CF4-0320-4923-8A3C-BAC83131ABEA}" destId="{73DEAF17-BB1E-48E4-80B1-483031175031}" srcOrd="1" destOrd="0" presId="urn:microsoft.com/office/officeart/2005/8/layout/hList9"/>
    <dgm:cxn modelId="{8F2010F0-168D-4212-8599-F70B1AC19AC3}" type="presParOf" srcId="{73DEAF17-BB1E-48E4-80B1-483031175031}" destId="{B7B40283-8D34-40D0-BF30-146AE23DC34D}" srcOrd="0" destOrd="0" presId="urn:microsoft.com/office/officeart/2005/8/layout/hList9"/>
    <dgm:cxn modelId="{29EDEE8F-3150-4EAA-B63F-FCA1F4C96D39}" type="presParOf" srcId="{73DEAF17-BB1E-48E4-80B1-483031175031}" destId="{4C759045-0695-4D06-83DE-F04271ED93EC}" srcOrd="1" destOrd="0" presId="urn:microsoft.com/office/officeart/2005/8/layout/hList9"/>
    <dgm:cxn modelId="{2C330F28-B6F4-4FC2-8B94-97852722CC8C}" type="presParOf" srcId="{A5E83CF4-0320-4923-8A3C-BAC83131ABEA}" destId="{46EF9F38-FC84-4000-8403-E41076E00E23}" srcOrd="2" destOrd="0" presId="urn:microsoft.com/office/officeart/2005/8/layout/hList9"/>
    <dgm:cxn modelId="{5958C3C3-DE4F-46C2-AA2F-EC4495908A36}" type="presParOf" srcId="{46EF9F38-FC84-4000-8403-E41076E00E23}" destId="{1F785A9A-D380-4967-A79C-66EAAAE0ECE0}" srcOrd="0" destOrd="0" presId="urn:microsoft.com/office/officeart/2005/8/layout/hList9"/>
    <dgm:cxn modelId="{B65D8534-A913-4138-9EFC-4982280A8304}" type="presParOf" srcId="{46EF9F38-FC84-4000-8403-E41076E00E23}" destId="{C8844D04-E249-46CB-AFC3-E29C0CB4A439}" srcOrd="1" destOrd="0" presId="urn:microsoft.com/office/officeart/2005/8/layout/hList9"/>
    <dgm:cxn modelId="{102C5EDD-12AF-48E8-B88F-0025C5E5A9F5}" type="presParOf" srcId="{05740068-157B-4C17-9D8C-B469014AA83F}" destId="{C50A5AB7-C200-4C46-A200-2B18CBA2EABC}" srcOrd="2" destOrd="0" presId="urn:microsoft.com/office/officeart/2005/8/layout/hList9"/>
    <dgm:cxn modelId="{9F9C887F-EE27-4E1C-BC3F-7F56D3175B9A}" type="presParOf" srcId="{05740068-157B-4C17-9D8C-B469014AA83F}" destId="{6262B391-41F7-4D14-99CC-A5CAB8F600EE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C3FE70-1F0D-4006-99FB-AFF3386C5F6F}">
      <dsp:nvSpPr>
        <dsp:cNvPr id="0" name=""/>
        <dsp:cNvSpPr/>
      </dsp:nvSpPr>
      <dsp:spPr>
        <a:xfrm>
          <a:off x="2573041" y="588"/>
          <a:ext cx="1898822" cy="123423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 Light" panose="020F0302020204030204"/>
            </a:rPr>
            <a:t>Environment</a:t>
          </a:r>
          <a:endParaRPr lang="en-US" sz="2400" kern="1200" dirty="0"/>
        </a:p>
      </dsp:txBody>
      <dsp:txXfrm>
        <a:off x="2633291" y="60838"/>
        <a:ext cx="1778322" cy="1113734"/>
      </dsp:txXfrm>
    </dsp:sp>
    <dsp:sp modelId="{87F0EC5E-F457-4522-AD78-13489A4FB37C}">
      <dsp:nvSpPr>
        <dsp:cNvPr id="0" name=""/>
        <dsp:cNvSpPr/>
      </dsp:nvSpPr>
      <dsp:spPr>
        <a:xfrm>
          <a:off x="1484661" y="617706"/>
          <a:ext cx="4075582" cy="4075582"/>
        </a:xfrm>
        <a:custGeom>
          <a:avLst/>
          <a:gdLst/>
          <a:ahLst/>
          <a:cxnLst/>
          <a:rect l="0" t="0" r="0" b="0"/>
          <a:pathLst>
            <a:path>
              <a:moveTo>
                <a:pt x="3000859" y="241937"/>
              </a:moveTo>
              <a:arcTo wR="2037791" hR="2037791" stAng="17892208" swAng="2624018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19E9EA-0F5E-4BE4-9877-CC4BB359E811}">
      <dsp:nvSpPr>
        <dsp:cNvPr id="0" name=""/>
        <dsp:cNvSpPr/>
      </dsp:nvSpPr>
      <dsp:spPr>
        <a:xfrm>
          <a:off x="4610832" y="2038380"/>
          <a:ext cx="1898822" cy="123423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 Light" panose="020F0302020204030204"/>
            </a:rPr>
            <a:t>Scientist</a:t>
          </a:r>
          <a:endParaRPr lang="en-US" sz="2400" kern="1200" dirty="0"/>
        </a:p>
      </dsp:txBody>
      <dsp:txXfrm>
        <a:off x="4671082" y="2098630"/>
        <a:ext cx="1778322" cy="1113734"/>
      </dsp:txXfrm>
    </dsp:sp>
    <dsp:sp modelId="{72D47A29-E17D-4670-92A2-424AC9F599AB}">
      <dsp:nvSpPr>
        <dsp:cNvPr id="0" name=""/>
        <dsp:cNvSpPr/>
      </dsp:nvSpPr>
      <dsp:spPr>
        <a:xfrm>
          <a:off x="1484661" y="617706"/>
          <a:ext cx="4075582" cy="4075582"/>
        </a:xfrm>
        <a:custGeom>
          <a:avLst/>
          <a:gdLst/>
          <a:ahLst/>
          <a:cxnLst/>
          <a:rect l="0" t="0" r="0" b="0"/>
          <a:pathLst>
            <a:path>
              <a:moveTo>
                <a:pt x="3975153" y="2669630"/>
              </a:moveTo>
              <a:arcTo wR="2037791" hR="2037791" stAng="1083774" swAng="2624018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38C5CE-C231-4223-B71A-2876B060EF76}">
      <dsp:nvSpPr>
        <dsp:cNvPr id="0" name=""/>
        <dsp:cNvSpPr/>
      </dsp:nvSpPr>
      <dsp:spPr>
        <a:xfrm>
          <a:off x="2573041" y="4076171"/>
          <a:ext cx="1898822" cy="123423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 Light" panose="020F0302020204030204"/>
            </a:rPr>
            <a:t>Government</a:t>
          </a:r>
          <a:endParaRPr lang="en-US" sz="2400" kern="1200" dirty="0"/>
        </a:p>
      </dsp:txBody>
      <dsp:txXfrm>
        <a:off x="2633291" y="4136421"/>
        <a:ext cx="1778322" cy="1113734"/>
      </dsp:txXfrm>
    </dsp:sp>
    <dsp:sp modelId="{018AD504-9106-4CB4-AF05-BFCC9357BA3D}">
      <dsp:nvSpPr>
        <dsp:cNvPr id="0" name=""/>
        <dsp:cNvSpPr/>
      </dsp:nvSpPr>
      <dsp:spPr>
        <a:xfrm>
          <a:off x="1484661" y="617706"/>
          <a:ext cx="4075582" cy="4075582"/>
        </a:xfrm>
        <a:custGeom>
          <a:avLst/>
          <a:gdLst/>
          <a:ahLst/>
          <a:cxnLst/>
          <a:rect l="0" t="0" r="0" b="0"/>
          <a:pathLst>
            <a:path>
              <a:moveTo>
                <a:pt x="1074722" y="3833645"/>
              </a:moveTo>
              <a:arcTo wR="2037791" hR="2037791" stAng="7092208" swAng="2624018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86351B-B5E9-47D9-9FAA-0E96FC56FB21}">
      <dsp:nvSpPr>
        <dsp:cNvPr id="0" name=""/>
        <dsp:cNvSpPr/>
      </dsp:nvSpPr>
      <dsp:spPr>
        <a:xfrm>
          <a:off x="535250" y="2038380"/>
          <a:ext cx="1898822" cy="123423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 Light" panose="020F0302020204030204"/>
            </a:rPr>
            <a:t>Economic</a:t>
          </a:r>
          <a:endParaRPr lang="en-US" sz="2400" kern="1200" dirty="0"/>
        </a:p>
      </dsp:txBody>
      <dsp:txXfrm>
        <a:off x="595500" y="2098630"/>
        <a:ext cx="1778322" cy="1113734"/>
      </dsp:txXfrm>
    </dsp:sp>
    <dsp:sp modelId="{B82C3ADA-C9B9-4BE0-A6B9-19D1A52189C6}">
      <dsp:nvSpPr>
        <dsp:cNvPr id="0" name=""/>
        <dsp:cNvSpPr/>
      </dsp:nvSpPr>
      <dsp:spPr>
        <a:xfrm>
          <a:off x="1484661" y="617706"/>
          <a:ext cx="4075582" cy="4075582"/>
        </a:xfrm>
        <a:custGeom>
          <a:avLst/>
          <a:gdLst/>
          <a:ahLst/>
          <a:cxnLst/>
          <a:rect l="0" t="0" r="0" b="0"/>
          <a:pathLst>
            <a:path>
              <a:moveTo>
                <a:pt x="100428" y="1405952"/>
              </a:moveTo>
              <a:arcTo wR="2037791" hR="2037791" stAng="11883774" swAng="2624018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5E1AE4-BC18-447F-B513-D7D1EAAD7FA2}">
      <dsp:nvSpPr>
        <dsp:cNvPr id="0" name=""/>
        <dsp:cNvSpPr/>
      </dsp:nvSpPr>
      <dsp:spPr>
        <a:xfrm rot="1777522">
          <a:off x="4607209" y="3897610"/>
          <a:ext cx="1039608" cy="52558"/>
        </a:xfrm>
        <a:custGeom>
          <a:avLst/>
          <a:gdLst/>
          <a:ahLst/>
          <a:cxnLst/>
          <a:rect l="0" t="0" r="0" b="0"/>
          <a:pathLst>
            <a:path>
              <a:moveTo>
                <a:pt x="0" y="26279"/>
              </a:moveTo>
              <a:lnTo>
                <a:pt x="1039608" y="26279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444A22-3B2C-4428-8073-06BECA0AFF5D}">
      <dsp:nvSpPr>
        <dsp:cNvPr id="0" name=""/>
        <dsp:cNvSpPr/>
      </dsp:nvSpPr>
      <dsp:spPr>
        <a:xfrm rot="19822478">
          <a:off x="4607209" y="1901561"/>
          <a:ext cx="1039608" cy="52558"/>
        </a:xfrm>
        <a:custGeom>
          <a:avLst/>
          <a:gdLst/>
          <a:ahLst/>
          <a:cxnLst/>
          <a:rect l="0" t="0" r="0" b="0"/>
          <a:pathLst>
            <a:path>
              <a:moveTo>
                <a:pt x="0" y="26279"/>
              </a:moveTo>
              <a:lnTo>
                <a:pt x="1039608" y="26279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DF9791-B2F8-429A-A511-DC837AAB67EC}">
      <dsp:nvSpPr>
        <dsp:cNvPr id="0" name=""/>
        <dsp:cNvSpPr/>
      </dsp:nvSpPr>
      <dsp:spPr>
        <a:xfrm>
          <a:off x="1510298" y="1064181"/>
          <a:ext cx="3723367" cy="372336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55D74F-A762-42B6-8C0D-98ED95B96EE5}">
      <dsp:nvSpPr>
        <dsp:cNvPr id="0" name=""/>
        <dsp:cNvSpPr/>
      </dsp:nvSpPr>
      <dsp:spPr>
        <a:xfrm>
          <a:off x="5432847" y="1709"/>
          <a:ext cx="2234020" cy="223402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accent6"/>
              </a:solidFill>
            </a:rPr>
            <a:t>Decreases </a:t>
          </a:r>
          <a:r>
            <a:rPr lang="en-US" sz="2700" kern="1200" dirty="0">
              <a:solidFill>
                <a:schemeClr val="accent6"/>
              </a:solidFill>
              <a:latin typeface="Calibri Light" panose="020F0302020204030204"/>
            </a:rPr>
            <a:t>Citrus</a:t>
          </a:r>
          <a:r>
            <a:rPr lang="en-US" sz="2700" kern="1200" dirty="0">
              <a:solidFill>
                <a:schemeClr val="accent6"/>
              </a:solidFill>
            </a:rPr>
            <a:t> </a:t>
          </a:r>
          <a:r>
            <a:rPr lang="en-US" sz="2700" kern="1200" dirty="0">
              <a:solidFill>
                <a:schemeClr val="accent6"/>
              </a:solidFill>
              <a:latin typeface="Calibri Light" panose="020F0302020204030204"/>
            </a:rPr>
            <a:t>Production</a:t>
          </a:r>
          <a:endParaRPr lang="en-US" sz="2700" kern="1200" dirty="0">
            <a:solidFill>
              <a:schemeClr val="accent6"/>
            </a:solidFill>
          </a:endParaRPr>
        </a:p>
      </dsp:txBody>
      <dsp:txXfrm>
        <a:off x="5760012" y="328874"/>
        <a:ext cx="1579690" cy="1579690"/>
      </dsp:txXfrm>
    </dsp:sp>
    <dsp:sp modelId="{6E3226E6-484E-4E2A-8CBF-8D4CB444B765}">
      <dsp:nvSpPr>
        <dsp:cNvPr id="0" name=""/>
        <dsp:cNvSpPr/>
      </dsp:nvSpPr>
      <dsp:spPr>
        <a:xfrm>
          <a:off x="5432847" y="3616000"/>
          <a:ext cx="2234020" cy="223402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accent6"/>
              </a:solidFill>
            </a:rPr>
            <a:t>Removes </a:t>
          </a:r>
          <a:r>
            <a:rPr lang="en-US" sz="2700" kern="1200" dirty="0">
              <a:solidFill>
                <a:schemeClr val="accent6"/>
              </a:solidFill>
              <a:latin typeface="Calibri Light" panose="020F0302020204030204"/>
            </a:rPr>
            <a:t>Jobs</a:t>
          </a:r>
          <a:endParaRPr lang="en-US" sz="2700" kern="1200" dirty="0">
            <a:solidFill>
              <a:schemeClr val="accent6"/>
            </a:solidFill>
          </a:endParaRPr>
        </a:p>
      </dsp:txBody>
      <dsp:txXfrm>
        <a:off x="5760012" y="3943165"/>
        <a:ext cx="1579690" cy="15796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5A8730-F3D5-4C02-A2BD-F32A5E584712}">
      <dsp:nvSpPr>
        <dsp:cNvPr id="0" name=""/>
        <dsp:cNvSpPr/>
      </dsp:nvSpPr>
      <dsp:spPr>
        <a:xfrm>
          <a:off x="2513305" y="0"/>
          <a:ext cx="2564632" cy="142479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 Light" panose="020F0302020204030204"/>
            </a:rPr>
            <a:t>Citrus Disease...</a:t>
          </a:r>
          <a:endParaRPr lang="en-US" sz="2600" kern="1200" dirty="0"/>
        </a:p>
      </dsp:txBody>
      <dsp:txXfrm>
        <a:off x="2555036" y="41731"/>
        <a:ext cx="2481170" cy="1341334"/>
      </dsp:txXfrm>
    </dsp:sp>
    <dsp:sp modelId="{A0C5140D-D481-49DB-A5A5-ECA2E04FBBD9}">
      <dsp:nvSpPr>
        <dsp:cNvPr id="0" name=""/>
        <dsp:cNvSpPr/>
      </dsp:nvSpPr>
      <dsp:spPr>
        <a:xfrm rot="5400000">
          <a:off x="3528472" y="1460415"/>
          <a:ext cx="534298" cy="6411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 rot="-5400000">
        <a:off x="3603275" y="1513845"/>
        <a:ext cx="384694" cy="374009"/>
      </dsp:txXfrm>
    </dsp:sp>
    <dsp:sp modelId="{28A7B074-72DF-4D70-AADE-9165358BC4BB}">
      <dsp:nvSpPr>
        <dsp:cNvPr id="0" name=""/>
        <dsp:cNvSpPr/>
      </dsp:nvSpPr>
      <dsp:spPr>
        <a:xfrm>
          <a:off x="2513305" y="2137194"/>
          <a:ext cx="2564632" cy="142479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 Light" panose="020F0302020204030204"/>
            </a:rPr>
            <a:t>Decreases Citrus Production and Revenue</a:t>
          </a:r>
          <a:endParaRPr lang="en-US" sz="2600" kern="1200" dirty="0"/>
        </a:p>
      </dsp:txBody>
      <dsp:txXfrm>
        <a:off x="2555036" y="2178925"/>
        <a:ext cx="2481170" cy="1341334"/>
      </dsp:txXfrm>
    </dsp:sp>
    <dsp:sp modelId="{50F3AC0A-5BFE-462E-BDE3-E9F3F605FCB3}">
      <dsp:nvSpPr>
        <dsp:cNvPr id="0" name=""/>
        <dsp:cNvSpPr/>
      </dsp:nvSpPr>
      <dsp:spPr>
        <a:xfrm rot="5400000">
          <a:off x="3528472" y="3597609"/>
          <a:ext cx="534298" cy="6411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 rot="-5400000">
        <a:off x="3603275" y="3651039"/>
        <a:ext cx="384694" cy="374009"/>
      </dsp:txXfrm>
    </dsp:sp>
    <dsp:sp modelId="{840AC2ED-F6B3-4639-BE6D-4D6A4062D00E}">
      <dsp:nvSpPr>
        <dsp:cNvPr id="0" name=""/>
        <dsp:cNvSpPr/>
      </dsp:nvSpPr>
      <dsp:spPr>
        <a:xfrm>
          <a:off x="2513305" y="4274388"/>
          <a:ext cx="2564632" cy="142479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 Light" panose="020F0302020204030204"/>
            </a:rPr>
            <a:t>Removes Jobs</a:t>
          </a:r>
          <a:endParaRPr lang="en-US" sz="2600" kern="1200" dirty="0"/>
        </a:p>
      </dsp:txBody>
      <dsp:txXfrm>
        <a:off x="2555036" y="4316119"/>
        <a:ext cx="2481170" cy="13413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33ACEB-DFCD-42F5-AA92-68CD3FC624F0}">
      <dsp:nvSpPr>
        <dsp:cNvPr id="0" name=""/>
        <dsp:cNvSpPr/>
      </dsp:nvSpPr>
      <dsp:spPr>
        <a:xfrm rot="16200000">
          <a:off x="2338" y="1178"/>
          <a:ext cx="4348981" cy="4348981"/>
        </a:xfrm>
        <a:prstGeom prst="upArrow">
          <a:avLst>
            <a:gd name="adj1" fmla="val 50000"/>
            <a:gd name="adj2" fmla="val 35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Calibri Light" panose="020F0302020204030204"/>
            </a:rPr>
            <a:t>Replace Oranges with </a:t>
          </a:r>
          <a:r>
            <a:rPr lang="en-US" sz="3600" kern="1200" dirty="0" err="1">
              <a:latin typeface="Calibri Light" panose="020F0302020204030204"/>
            </a:rPr>
            <a:t>Pongamia</a:t>
          </a:r>
          <a:endParaRPr lang="en-US" sz="3600" kern="1200" dirty="0" err="1"/>
        </a:p>
      </dsp:txBody>
      <dsp:txXfrm rot="5400000">
        <a:off x="763410" y="1088423"/>
        <a:ext cx="3587909" cy="2174491"/>
      </dsp:txXfrm>
    </dsp:sp>
    <dsp:sp modelId="{F40423DB-1C1B-46B1-B0E8-BDD66B17A9D7}">
      <dsp:nvSpPr>
        <dsp:cNvPr id="0" name=""/>
        <dsp:cNvSpPr/>
      </dsp:nvSpPr>
      <dsp:spPr>
        <a:xfrm rot="5400000">
          <a:off x="6164280" y="1178"/>
          <a:ext cx="4348981" cy="4348981"/>
        </a:xfrm>
        <a:prstGeom prst="upArrow">
          <a:avLst>
            <a:gd name="adj1" fmla="val 50000"/>
            <a:gd name="adj2" fmla="val 35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Calibri Light" panose="020F0302020204030204"/>
            </a:rPr>
            <a:t>Have Companies and Farmers Cooperate</a:t>
          </a:r>
          <a:endParaRPr lang="en-US" sz="3600" kern="1200" dirty="0"/>
        </a:p>
      </dsp:txBody>
      <dsp:txXfrm rot="-5400000">
        <a:off x="6164280" y="1088423"/>
        <a:ext cx="3587909" cy="217449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D30E6C-75FB-40F0-995D-37F3F18E6549}">
      <dsp:nvSpPr>
        <dsp:cNvPr id="0" name=""/>
        <dsp:cNvSpPr/>
      </dsp:nvSpPr>
      <dsp:spPr>
        <a:xfrm>
          <a:off x="5038986" y="844232"/>
          <a:ext cx="3155534" cy="2104741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63144" rIns="263144" bIns="263144" numCol="1" spcCol="1270" anchor="ctr" anchorCtr="0">
          <a:noAutofit/>
        </a:bodyPr>
        <a:lstStyle/>
        <a:p>
          <a:pPr marL="0" lvl="0" indent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Calibri Light" panose="020F0302020204030204"/>
            </a:rPr>
            <a:t>Decreases Citrus Production</a:t>
          </a:r>
          <a:endParaRPr lang="en-US" sz="3700" kern="1200" dirty="0"/>
        </a:p>
      </dsp:txBody>
      <dsp:txXfrm>
        <a:off x="5543871" y="844232"/>
        <a:ext cx="2650649" cy="2104741"/>
      </dsp:txXfrm>
    </dsp:sp>
    <dsp:sp modelId="{75A07791-3630-4CB5-BD64-9B02834D70D6}">
      <dsp:nvSpPr>
        <dsp:cNvPr id="0" name=""/>
        <dsp:cNvSpPr/>
      </dsp:nvSpPr>
      <dsp:spPr>
        <a:xfrm>
          <a:off x="5038986" y="2948973"/>
          <a:ext cx="3155534" cy="2104741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63144" rIns="263144" bIns="263144" numCol="1" spcCol="1270" anchor="ctr" anchorCtr="0">
          <a:noAutofit/>
        </a:bodyPr>
        <a:lstStyle/>
        <a:p>
          <a:pPr marL="0" lvl="0" indent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Calibri Light" panose="020F0302020204030204"/>
            </a:rPr>
            <a:t>Removes Jobs</a:t>
          </a:r>
          <a:endParaRPr lang="en-US" sz="3700" kern="1200" dirty="0"/>
        </a:p>
      </dsp:txBody>
      <dsp:txXfrm>
        <a:off x="5543871" y="2948973"/>
        <a:ext cx="2650649" cy="2104741"/>
      </dsp:txXfrm>
    </dsp:sp>
    <dsp:sp modelId="{D0B2F508-E8AB-4FA2-926C-AE802F0F3544}">
      <dsp:nvSpPr>
        <dsp:cNvPr id="0" name=""/>
        <dsp:cNvSpPr/>
      </dsp:nvSpPr>
      <dsp:spPr>
        <a:xfrm>
          <a:off x="3356034" y="2756"/>
          <a:ext cx="2103689" cy="210368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latin typeface="Calibri Light" panose="020F0302020204030204"/>
            </a:rPr>
            <a:t>Problems</a:t>
          </a:r>
          <a:endParaRPr lang="en-US" sz="3100" kern="1200" dirty="0"/>
        </a:p>
      </dsp:txBody>
      <dsp:txXfrm>
        <a:off x="3664112" y="310834"/>
        <a:ext cx="1487533" cy="148753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B40283-8D34-40D0-BF30-146AE23DC34D}">
      <dsp:nvSpPr>
        <dsp:cNvPr id="0" name=""/>
        <dsp:cNvSpPr/>
      </dsp:nvSpPr>
      <dsp:spPr>
        <a:xfrm>
          <a:off x="2449935" y="850978"/>
          <a:ext cx="3179305" cy="2120596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13360" rIns="213360" bIns="21336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Replace Oranges with </a:t>
          </a:r>
          <a:r>
            <a:rPr lang="en-US" sz="3000" kern="1200" dirty="0" err="1"/>
            <a:t>Pongamia</a:t>
          </a:r>
        </a:p>
      </dsp:txBody>
      <dsp:txXfrm>
        <a:off x="2958624" y="850978"/>
        <a:ext cx="2670616" cy="2120596"/>
      </dsp:txXfrm>
    </dsp:sp>
    <dsp:sp modelId="{1F785A9A-D380-4967-A79C-66EAAAE0ECE0}">
      <dsp:nvSpPr>
        <dsp:cNvPr id="0" name=""/>
        <dsp:cNvSpPr/>
      </dsp:nvSpPr>
      <dsp:spPr>
        <a:xfrm>
          <a:off x="2449935" y="2971575"/>
          <a:ext cx="3179305" cy="2120596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13360" rIns="213360" bIns="21336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Have Companies and Farmers </a:t>
          </a:r>
          <a:r>
            <a:rPr lang="en-US" sz="3000" kern="1200" dirty="0">
              <a:latin typeface="Calibri Light" panose="020F0302020204030204"/>
            </a:rPr>
            <a:t>Cooperate</a:t>
          </a:r>
          <a:endParaRPr lang="en-US" sz="3000" kern="1200" dirty="0"/>
        </a:p>
      </dsp:txBody>
      <dsp:txXfrm>
        <a:off x="2958624" y="2971575"/>
        <a:ext cx="2670616" cy="2120596"/>
      </dsp:txXfrm>
    </dsp:sp>
    <dsp:sp modelId="{6262B391-41F7-4D14-99CC-A5CAB8F600EE}">
      <dsp:nvSpPr>
        <dsp:cNvPr id="0" name=""/>
        <dsp:cNvSpPr/>
      </dsp:nvSpPr>
      <dsp:spPr>
        <a:xfrm>
          <a:off x="754305" y="3163"/>
          <a:ext cx="2119537" cy="211953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Solutions</a:t>
          </a:r>
        </a:p>
      </dsp:txBody>
      <dsp:txXfrm>
        <a:off x="1064704" y="313562"/>
        <a:ext cx="1498739" cy="14987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3DAFDC-D669-48E5-B589-E89DD5359B4B}" type="datetimeFigureOut">
              <a:rPr lang="en-US"/>
              <a:t>5/24/2021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539EF3-FB87-4094-B52F-6679747EBC7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55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Don’t put the word hook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39EF3-FB87-4094-B52F-6679747EBC70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128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Fully define each perspective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39EF3-FB87-4094-B52F-6679747EBC70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191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lens on reasons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39EF3-FB87-4094-B52F-6679747EBC70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186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Write location on each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39EF3-FB87-4094-B52F-6679747EBC70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047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Put lens on recap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39EF3-FB87-4094-B52F-6679747EBC70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33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343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870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654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933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211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211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188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6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46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933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057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107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952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9404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9404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0" r:id="rId1"/>
    <p:sldLayoutId id="2147483769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images.app.goo.gl/JeGppaUPtt62Xn5S8" TargetMode="External"/><Relationship Id="rId13" Type="http://schemas.openxmlformats.org/officeDocument/2006/relationships/hyperlink" Target="https://images.app.goo.gl/3vgBDkLQkXb8sB8ZA" TargetMode="External"/><Relationship Id="rId3" Type="http://schemas.openxmlformats.org/officeDocument/2006/relationships/hyperlink" Target="https://academic.oup.com/jipm/article/11/1/3/5700462" TargetMode="External"/><Relationship Id="rId7" Type="http://schemas.openxmlformats.org/officeDocument/2006/relationships/hyperlink" Target="https://images.app.goo.gl/UtHc9tHrpFQY5ERh8" TargetMode="External"/><Relationship Id="rId12" Type="http://schemas.openxmlformats.org/officeDocument/2006/relationships/hyperlink" Target="https://images.app.goo.gl/fVLPwPnLrTPJMCwj6" TargetMode="External"/><Relationship Id="rId2" Type="http://schemas.openxmlformats.org/officeDocument/2006/relationships/hyperlink" Target="https://fred.ifas.ufl.edu/pdf/economic-impact-analysis/Economic_Impacts_of_the_Florida_Citrus_Industry_2015_16.pdf" TargetMode="External"/><Relationship Id="rId16" Type="http://schemas.openxmlformats.org/officeDocument/2006/relationships/hyperlink" Target="https://images.app.goo.gl/xHrzw4J71GqHHvUC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phis.usda.gov/aphis/resources/pests-diseases/hungry-pests/the-threat/citrus-greening/citrus-greening-hp" TargetMode="External"/><Relationship Id="rId11" Type="http://schemas.openxmlformats.org/officeDocument/2006/relationships/hyperlink" Target="https://images.app.goo.gl/atgT5bQ6HgcE8qtE8" TargetMode="External"/><Relationship Id="rId5" Type="http://schemas.openxmlformats.org/officeDocument/2006/relationships/hyperlink" Target="http://34.250.91.188:8080/xmlui/bitstream/handle/123456789/996/Charity%20MscTHESIS%20March_2019%20.pdf?sequence=1&amp;isAllowed=y" TargetMode="External"/><Relationship Id="rId15" Type="http://schemas.openxmlformats.org/officeDocument/2006/relationships/hyperlink" Target="https://images.app.goo.gl/g7Bsc3hYBDbPVCNg8" TargetMode="External"/><Relationship Id="rId10" Type="http://schemas.openxmlformats.org/officeDocument/2006/relationships/hyperlink" Target="https://images.app.goo.gl/FL9cbQm2bWcfXbro8" TargetMode="External"/><Relationship Id="rId4" Type="http://schemas.openxmlformats.org/officeDocument/2006/relationships/hyperlink" Target="https://crec.ifas.ufl.edu/extension/citrus_rootstock/rootstock-literature/2016.%20A.%20Singerman,%20P.%20Useche,%20Impact%20of%20Citrus%20Greening%20on%20Citrus%20Operations%20in%20Florida%20(REPORT).pdf" TargetMode="External"/><Relationship Id="rId9" Type="http://schemas.openxmlformats.org/officeDocument/2006/relationships/hyperlink" Target="https://images.app.goo.gl/DVFhtUPp8A6Csgzh6" TargetMode="External"/><Relationship Id="rId14" Type="http://schemas.openxmlformats.org/officeDocument/2006/relationships/hyperlink" Target="https://images.app.goo.gl/cg7Bk5Xc83mFcwoJ8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worldmaps.net/southamerica/brazil/map.html" TargetMode="External"/><Relationship Id="rId13" Type="http://schemas.openxmlformats.org/officeDocument/2006/relationships/hyperlink" Target="https://crec.ifas.ufl.edu/media/crecifasufledu/extension/extension-publications/2016/2016_June_brazil.pdf" TargetMode="External"/><Relationship Id="rId3" Type="http://schemas.openxmlformats.org/officeDocument/2006/relationships/hyperlink" Target="https://images.app.goo.gl/bC4foUkLQEtVmaAp8" TargetMode="External"/><Relationship Id="rId7" Type="http://schemas.openxmlformats.org/officeDocument/2006/relationships/hyperlink" Target="https://www.tcbusiness.com/agriculture/the-pongamia-prospect/" TargetMode="External"/><Relationship Id="rId12" Type="http://schemas.openxmlformats.org/officeDocument/2006/relationships/hyperlink" Target="https://www.zazzle.com/florida_counties_blank_outline_map_poster-228276308996696800" TargetMode="External"/><Relationship Id="rId2" Type="http://schemas.openxmlformats.org/officeDocument/2006/relationships/hyperlink" Target="https://images.app.goo.gl/3vgBDkLQkXb8sB8ZA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territorynativeplants.com.au/millettia-pinnata-pongamiaindian-beech" TargetMode="External"/><Relationship Id="rId11" Type="http://schemas.openxmlformats.org/officeDocument/2006/relationships/hyperlink" Target="https://www.almanac.com/how-fertilize-your-vegetable-garden" TargetMode="External"/><Relationship Id="rId5" Type="http://schemas.openxmlformats.org/officeDocument/2006/relationships/hyperlink" Target="https://lucasgroup.com.au/profitable-pongamia-high-value-biofuel-from-an-australian-native/" TargetMode="External"/><Relationship Id="rId15" Type="http://schemas.openxmlformats.org/officeDocument/2006/relationships/hyperlink" Target="https://www.vice.com/en/article/qkngzv/eating-oranges-in-the-shower-is-the-self-care-you-didnt-know-you-needed" TargetMode="External"/><Relationship Id="rId10" Type="http://schemas.openxmlformats.org/officeDocument/2006/relationships/hyperlink" Target="https://www.atholdailynews.com/Planting-seeds-in-Orange-with-photos-18437003" TargetMode="External"/><Relationship Id="rId4" Type="http://schemas.openxmlformats.org/officeDocument/2006/relationships/hyperlink" Target="https://images.app.goo.gl/UWaM2P55S5FjMmkf9" TargetMode="External"/><Relationship Id="rId9" Type="http://schemas.openxmlformats.org/officeDocument/2006/relationships/hyperlink" Target="https://www.westend61.de/en/imageView/ABIF00949/farmer-and-businessman-shaking-hands-at-the-cornfield" TargetMode="External"/><Relationship Id="rId14" Type="http://schemas.openxmlformats.org/officeDocument/2006/relationships/hyperlink" Target="https://sfyl.ifas.ufl.edu/archive/hot_topics/agriculture/citrus_greening_management.shtml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images.app.goo.gl/uL7dHsD4ME6g5Dgs7" TargetMode="External"/><Relationship Id="rId3" Type="http://schemas.openxmlformats.org/officeDocument/2006/relationships/hyperlink" Target="https://images.app.goo.gl/PmLfbCQZPgBqn43s8" TargetMode="External"/><Relationship Id="rId7" Type="http://schemas.openxmlformats.org/officeDocument/2006/relationships/hyperlink" Target="https://images.app.goo.gl/qyFsVdUCzuUr92Cw9" TargetMode="External"/><Relationship Id="rId12" Type="http://schemas.openxmlformats.org/officeDocument/2006/relationships/hyperlink" Target="https://images.app.goo.gl/xHrzw4J71GqHHvUCA" TargetMode="External"/><Relationship Id="rId2" Type="http://schemas.openxmlformats.org/officeDocument/2006/relationships/hyperlink" Target="https://images.app.goo.gl/4aamSDab5NY8kRGp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mages.app.goo.gl/kUY1MtXXz3Y19d5i9" TargetMode="External"/><Relationship Id="rId11" Type="http://schemas.openxmlformats.org/officeDocument/2006/relationships/hyperlink" Target="https://images.app.goo.gl/g7Bsc3hYBDbPVCNg8" TargetMode="External"/><Relationship Id="rId5" Type="http://schemas.openxmlformats.org/officeDocument/2006/relationships/hyperlink" Target="https://images.app.goo.gl/KFZupKvNx2Si7btn8" TargetMode="External"/><Relationship Id="rId10" Type="http://schemas.openxmlformats.org/officeDocument/2006/relationships/hyperlink" Target="https://images.app.goo.gl/UWaM2P55S5FjMmkf9" TargetMode="External"/><Relationship Id="rId4" Type="http://schemas.openxmlformats.org/officeDocument/2006/relationships/hyperlink" Target="https://images.app.goo.gl/BeFbxgF1bULj8RdP9" TargetMode="External"/><Relationship Id="rId9" Type="http://schemas.openxmlformats.org/officeDocument/2006/relationships/hyperlink" Target="https://images.app.goo.gl/bC4foUkLQEtVmaAp8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orange, fruit, table, sitting&#10;&#10;Description automatically generated">
            <a:extLst>
              <a:ext uri="{FF2B5EF4-FFF2-40B4-BE49-F238E27FC236}">
                <a16:creationId xmlns:a16="http://schemas.microsoft.com/office/drawing/2014/main" id="{5F152D5F-2F13-46FD-B25C-77D70381B0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49" b="127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A88AA4-297F-464F-B34C-CA3F5A7D9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1379" y="3059403"/>
            <a:ext cx="4053324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Citrus Disease</a:t>
            </a:r>
            <a:endParaRPr lang="en-US" sz="5400">
              <a:cs typeface="Calibri Ligh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78EE37-64DB-4238-997D-BC5E0038C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82910" y="5343317"/>
            <a:ext cx="4330262" cy="683284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Alessandra Watkins</a:t>
            </a:r>
            <a:endParaRPr lang="en-US" sz="2000" dirty="0">
              <a:solidFill>
                <a:schemeClr val="tx1"/>
              </a:solidFill>
              <a:cs typeface="Calibri"/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Candidate #7568</a:t>
            </a:r>
            <a:endParaRPr lang="en-US" sz="2000" dirty="0">
              <a:solidFill>
                <a:schemeClr val="tx1"/>
              </a:solidFill>
              <a:cs typeface="Calibri"/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Center #213</a:t>
            </a:r>
            <a:endParaRPr lang="en-US" sz="2000" dirty="0">
              <a:solidFill>
                <a:schemeClr val="tx1"/>
              </a:solidFill>
              <a:cs typeface="Calibri"/>
            </a:endParaRPr>
          </a:p>
        </p:txBody>
      </p:sp>
      <p:cxnSp>
        <p:nvCxnSpPr>
          <p:cNvPr id="17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E8F2E85-8824-4AF9-998C-1A90B1896613}"/>
              </a:ext>
            </a:extLst>
          </p:cNvPr>
          <p:cNvSpPr txBox="1"/>
          <p:nvPr/>
        </p:nvSpPr>
        <p:spPr>
          <a:xfrm>
            <a:off x="50042" y="6509982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(orange groves </a:t>
            </a:r>
            <a:r>
              <a:rPr lang="en-US" sz="1400" dirty="0" err="1"/>
              <a:t>florida</a:t>
            </a:r>
            <a:r>
              <a:rPr lang="en-US" sz="1400" dirty="0"/>
              <a:t>, 2021)</a:t>
            </a:r>
          </a:p>
        </p:txBody>
      </p:sp>
    </p:spTree>
    <p:extLst>
      <p:ext uri="{BB962C8B-B14F-4D97-AF65-F5344CB8AC3E}">
        <p14:creationId xmlns:p14="http://schemas.microsoft.com/office/powerpoint/2010/main" val="904138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7E8B29-7687-4322-9ABE-A648D86CA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Removes Jobs (Local)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3F74A2-E68D-4019-8A01-44823C096E44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(florida citrus growers, 2021)</a:t>
            </a:r>
          </a:p>
        </p:txBody>
      </p:sp>
      <p:pic>
        <p:nvPicPr>
          <p:cNvPr id="7" name="Picture 7" descr="A picture containing person, outdoor, person, grass&#10;&#10;Description automatically generated">
            <a:extLst>
              <a:ext uri="{FF2B5EF4-FFF2-40B4-BE49-F238E27FC236}">
                <a16:creationId xmlns:a16="http://schemas.microsoft.com/office/drawing/2014/main" id="{6A602A39-88A4-479F-8B4D-ADA42935AB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65" r="2423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8321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630E8-403C-4978-AC30-990094829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Recap</a:t>
            </a:r>
            <a:endParaRPr lang="en-US"/>
          </a:p>
        </p:txBody>
      </p:sp>
      <p:graphicFrame>
        <p:nvGraphicFramePr>
          <p:cNvPr id="3" name="Diagram 3">
            <a:extLst>
              <a:ext uri="{FF2B5EF4-FFF2-40B4-BE49-F238E27FC236}">
                <a16:creationId xmlns:a16="http://schemas.microsoft.com/office/drawing/2014/main" id="{4C70D63E-8569-4F4C-987D-9E1BFF9DB6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1539318"/>
              </p:ext>
            </p:extLst>
          </p:nvPr>
        </p:nvGraphicFramePr>
        <p:xfrm>
          <a:off x="2386642" y="622540"/>
          <a:ext cx="7591244" cy="5699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33601848-11F3-42FA-84F9-D560F379653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424" r="8010" b="926"/>
          <a:stretch/>
        </p:blipFill>
        <p:spPr>
          <a:xfrm>
            <a:off x="8591909" y="2585589"/>
            <a:ext cx="3070072" cy="2075103"/>
          </a:xfrm>
          <a:prstGeom prst="rect">
            <a:avLst/>
          </a:prstGeom>
        </p:spPr>
      </p:pic>
      <p:pic>
        <p:nvPicPr>
          <p:cNvPr id="20" name="Picture 10" descr="Icon&#10;&#10;Description automatically generated">
            <a:extLst>
              <a:ext uri="{FF2B5EF4-FFF2-40B4-BE49-F238E27FC236}">
                <a16:creationId xmlns:a16="http://schemas.microsoft.com/office/drawing/2014/main" id="{FC2145C4-7C68-4781-A656-4675D81D8C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6928" y="2587476"/>
            <a:ext cx="2143125" cy="21431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678AD09-6A74-46DD-AD80-153F9D5BF2C4}"/>
              </a:ext>
            </a:extLst>
          </p:cNvPr>
          <p:cNvSpPr txBox="1"/>
          <p:nvPr/>
        </p:nvSpPr>
        <p:spPr>
          <a:xfrm>
            <a:off x="10504098" y="4652513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WordVisi_MSFontService"/>
              </a:rPr>
              <a:t>(job loss, 2021)</a:t>
            </a:r>
            <a:endParaRPr lang="en-US" sz="12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B02ED9-4974-4D25-B4F9-E4DC563FDD52}"/>
              </a:ext>
            </a:extLst>
          </p:cNvPr>
          <p:cNvSpPr txBox="1"/>
          <p:nvPr/>
        </p:nvSpPr>
        <p:spPr>
          <a:xfrm>
            <a:off x="1331344" y="4724400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WordVisi_MSFontService"/>
              </a:rPr>
              <a:t>(decreased revenue, 2021)</a:t>
            </a:r>
            <a:endParaRPr lang="en-US" sz="1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449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744E1-E456-4D79-B9F5-5B4509C06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Potential Solutions</a:t>
            </a:r>
            <a:endParaRPr lang="en-US" dirty="0"/>
          </a:p>
        </p:txBody>
      </p:sp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D316727A-A4DE-4A67-BA9C-7E3F6980E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707399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86514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0764C-345D-4310-8FAA-C7B0E4E38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036" y="228647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Solution 1- </a:t>
            </a:r>
            <a:r>
              <a:rPr lang="en-US" dirty="0" err="1">
                <a:cs typeface="Calibri Light"/>
              </a:rPr>
              <a:t>Pongamia</a:t>
            </a:r>
            <a:r>
              <a:rPr lang="en-US" dirty="0">
                <a:cs typeface="Calibri Light"/>
              </a:rPr>
              <a:t> (Local)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FC11E8E-18E8-4E20-B9C7-CD3C813A79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864" y="1723266"/>
            <a:ext cx="6298060" cy="421486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3FDBFB-46AE-42A6-A369-3B7A5BAC3432}"/>
              </a:ext>
            </a:extLst>
          </p:cNvPr>
          <p:cNvSpPr txBox="1"/>
          <p:nvPr/>
        </p:nvSpPr>
        <p:spPr>
          <a:xfrm>
            <a:off x="4087504" y="628251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(pongamia tree, 2021)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B58EAD1-DC6B-4D3A-8D8E-AE50FF070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8686" y="1303968"/>
            <a:ext cx="4528781" cy="46763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0F4D5A-1CAF-4EC5-8CAA-77CD13126A59}"/>
              </a:ext>
            </a:extLst>
          </p:cNvPr>
          <p:cNvSpPr txBox="1"/>
          <p:nvPr/>
        </p:nvSpPr>
        <p:spPr>
          <a:xfrm>
            <a:off x="9444251" y="628251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pongamia</a:t>
            </a:r>
            <a:r>
              <a:rPr lang="en-US" dirty="0"/>
              <a:t> tree, 2021)</a:t>
            </a:r>
          </a:p>
        </p:txBody>
      </p:sp>
    </p:spTree>
    <p:extLst>
      <p:ext uri="{BB962C8B-B14F-4D97-AF65-F5344CB8AC3E}">
        <p14:creationId xmlns:p14="http://schemas.microsoft.com/office/powerpoint/2010/main" val="264600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4163E-73DA-4032-B1B4-F8B21FD39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Solution 1- </a:t>
            </a:r>
            <a:r>
              <a:rPr lang="en-US" dirty="0" err="1">
                <a:cs typeface="Calibri Light"/>
              </a:rPr>
              <a:t>Pongamia</a:t>
            </a:r>
            <a:r>
              <a:rPr lang="en-US" dirty="0">
                <a:cs typeface="Calibri Light"/>
              </a:rPr>
              <a:t> (Local)</a:t>
            </a:r>
            <a:endParaRPr lang="en-US" dirty="0" err="1"/>
          </a:p>
        </p:txBody>
      </p:sp>
      <p:pic>
        <p:nvPicPr>
          <p:cNvPr id="4" name="Picture 4" descr="Text, letter&#10;&#10;Description automatically generated">
            <a:extLst>
              <a:ext uri="{FF2B5EF4-FFF2-40B4-BE49-F238E27FC236}">
                <a16:creationId xmlns:a16="http://schemas.microsoft.com/office/drawing/2014/main" id="{4E077D7C-2F3C-4D4C-B973-1F33F5E5B2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564162"/>
            <a:ext cx="10515600" cy="287426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870CA9-78D4-490E-9051-74E07995EA8E}"/>
              </a:ext>
            </a:extLst>
          </p:cNvPr>
          <p:cNvSpPr txBox="1"/>
          <p:nvPr/>
        </p:nvSpPr>
        <p:spPr>
          <a:xfrm>
            <a:off x="8181833" y="5440906"/>
            <a:ext cx="342558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(</a:t>
            </a:r>
            <a:r>
              <a:rPr lang="en-US" dirty="0" err="1">
                <a:cs typeface="Calibri"/>
              </a:rPr>
              <a:t>pongamia</a:t>
            </a:r>
            <a:r>
              <a:rPr lang="en-US" dirty="0">
                <a:cs typeface="Calibri"/>
              </a:rPr>
              <a:t> based products, 2021)</a:t>
            </a:r>
          </a:p>
        </p:txBody>
      </p:sp>
    </p:spTree>
    <p:extLst>
      <p:ext uri="{BB962C8B-B14F-4D97-AF65-F5344CB8AC3E}">
        <p14:creationId xmlns:p14="http://schemas.microsoft.com/office/powerpoint/2010/main" val="240292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5C6D7-C719-43D7-8014-A1C766FB3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Solution 2- Cooperation (Global)</a:t>
            </a:r>
            <a:endParaRPr lang="en-US" dirty="0"/>
          </a:p>
        </p:txBody>
      </p:sp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FC938D81-B387-4406-9638-CF49D87AD7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9910" y="1516077"/>
            <a:ext cx="4697801" cy="49129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9F4B9D-096A-44CF-BFBF-4FFAF746ECCE}"/>
              </a:ext>
            </a:extLst>
          </p:cNvPr>
          <p:cNvSpPr txBox="1"/>
          <p:nvPr/>
        </p:nvSpPr>
        <p:spPr>
          <a:xfrm>
            <a:off x="6464060" y="643530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(map of brazil, 2021)</a:t>
            </a:r>
          </a:p>
        </p:txBody>
      </p:sp>
    </p:spTree>
    <p:extLst>
      <p:ext uri="{BB962C8B-B14F-4D97-AF65-F5344CB8AC3E}">
        <p14:creationId xmlns:p14="http://schemas.microsoft.com/office/powerpoint/2010/main" val="408895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9A050-7668-41E9-8396-EC6A4B91C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Solution 2- Cooperation (Global)</a:t>
            </a:r>
            <a:endParaRPr lang="en-US" dirty="0"/>
          </a:p>
        </p:txBody>
      </p:sp>
      <p:pic>
        <p:nvPicPr>
          <p:cNvPr id="4" name="Picture 4" descr="A picture containing outdoor, sky, person, standing&#10;&#10;Description automatically generated">
            <a:extLst>
              <a:ext uri="{FF2B5EF4-FFF2-40B4-BE49-F238E27FC236}">
                <a16:creationId xmlns:a16="http://schemas.microsoft.com/office/drawing/2014/main" id="{FF73F848-4355-4D76-B65C-F938996B1F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9445" y="1437436"/>
            <a:ext cx="7398731" cy="494080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D3443D-10FB-46A5-A566-7BD30B8F6E85}"/>
              </a:ext>
            </a:extLst>
          </p:cNvPr>
          <p:cNvSpPr txBox="1"/>
          <p:nvPr/>
        </p:nvSpPr>
        <p:spPr>
          <a:xfrm>
            <a:off x="5601418" y="6377796"/>
            <a:ext cx="451161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(farmer and businessman cooperating, 2021)</a:t>
            </a:r>
          </a:p>
        </p:txBody>
      </p:sp>
    </p:spTree>
    <p:extLst>
      <p:ext uri="{BB962C8B-B14F-4D97-AF65-F5344CB8AC3E}">
        <p14:creationId xmlns:p14="http://schemas.microsoft.com/office/powerpoint/2010/main" val="25417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9DB9-E0BF-4381-BEEC-204E89F6A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Innovation</a:t>
            </a:r>
          </a:p>
        </p:txBody>
      </p:sp>
      <p:pic>
        <p:nvPicPr>
          <p:cNvPr id="4" name="Picture 4" descr="A group of people in a greenhouse&#10;&#10;Description automatically generated">
            <a:extLst>
              <a:ext uri="{FF2B5EF4-FFF2-40B4-BE49-F238E27FC236}">
                <a16:creationId xmlns:a16="http://schemas.microsoft.com/office/drawing/2014/main" id="{D5CAA369-08BF-4141-A0D8-D3D7B60A29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756" r="-215" b="125"/>
          <a:stretch/>
        </p:blipFill>
        <p:spPr>
          <a:xfrm>
            <a:off x="221895" y="1935192"/>
            <a:ext cx="5808443" cy="383435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BA4716-787E-4B67-A831-7FE8797A3E8A}"/>
              </a:ext>
            </a:extLst>
          </p:cNvPr>
          <p:cNvSpPr txBox="1"/>
          <p:nvPr/>
        </p:nvSpPr>
        <p:spPr>
          <a:xfrm>
            <a:off x="1949570" y="5773947"/>
            <a:ext cx="425282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(teens growing plants in greenhouse, 2021)</a:t>
            </a:r>
            <a:endParaRPr lang="en-US" dirty="0">
              <a:cs typeface="Calibri"/>
            </a:endParaRPr>
          </a:p>
        </p:txBody>
      </p:sp>
      <p:pic>
        <p:nvPicPr>
          <p:cNvPr id="6" name="Picture 6" descr="A picture containing tree, outdoor, grass, person&#10;&#10;Description automatically generated">
            <a:extLst>
              <a:ext uri="{FF2B5EF4-FFF2-40B4-BE49-F238E27FC236}">
                <a16:creationId xmlns:a16="http://schemas.microsoft.com/office/drawing/2014/main" id="{072545AE-08C0-4187-9202-7A8E48EEA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777" y="1938362"/>
            <a:ext cx="5733690" cy="38439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9702B5-6389-4353-AC10-F6EA2840DE5B}"/>
              </a:ext>
            </a:extLst>
          </p:cNvPr>
          <p:cNvSpPr txBox="1"/>
          <p:nvPr/>
        </p:nvSpPr>
        <p:spPr>
          <a:xfrm>
            <a:off x="8390627" y="5773948"/>
            <a:ext cx="37064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(person giving plants to farmer, 2021)</a:t>
            </a:r>
          </a:p>
        </p:txBody>
      </p:sp>
    </p:spTree>
    <p:extLst>
      <p:ext uri="{BB962C8B-B14F-4D97-AF65-F5344CB8AC3E}">
        <p14:creationId xmlns:p14="http://schemas.microsoft.com/office/powerpoint/2010/main" val="3257343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55BAC-724D-4BE2-B8D4-0B000127F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Innovation</a:t>
            </a:r>
            <a:endParaRPr lang="en-US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E8A85540-DDFD-4A06-B9B7-884A9CC1EC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31" t="4796" r="4589" b="4796"/>
          <a:stretch/>
        </p:blipFill>
        <p:spPr>
          <a:xfrm>
            <a:off x="4567313" y="359134"/>
            <a:ext cx="6105852" cy="613461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6C2C34-D29A-4ABB-9638-0CAB9A7C33D4}"/>
              </a:ext>
            </a:extLst>
          </p:cNvPr>
          <p:cNvSpPr txBox="1"/>
          <p:nvPr/>
        </p:nvSpPr>
        <p:spPr>
          <a:xfrm>
            <a:off x="7729268" y="6492815"/>
            <a:ext cx="32176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(map of florida counties, 2021)</a:t>
            </a:r>
          </a:p>
        </p:txBody>
      </p:sp>
    </p:spTree>
    <p:extLst>
      <p:ext uri="{BB962C8B-B14F-4D97-AF65-F5344CB8AC3E}">
        <p14:creationId xmlns:p14="http://schemas.microsoft.com/office/powerpoint/2010/main" val="4031118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E8E95-0E8E-4414-91E9-C55AB941F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Recap</a:t>
            </a:r>
          </a:p>
        </p:txBody>
      </p:sp>
      <p:graphicFrame>
        <p:nvGraphicFramePr>
          <p:cNvPr id="74" name="Diagram 74">
            <a:extLst>
              <a:ext uri="{FF2B5EF4-FFF2-40B4-BE49-F238E27FC236}">
                <a16:creationId xmlns:a16="http://schemas.microsoft.com/office/drawing/2014/main" id="{35EC9CE4-C1DB-43CB-90C6-A753E3F6CC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2404031"/>
              </p:ext>
            </p:extLst>
          </p:nvPr>
        </p:nvGraphicFramePr>
        <p:xfrm>
          <a:off x="406020" y="1450311"/>
          <a:ext cx="11550555" cy="5056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4" name="Diagram 24">
            <a:extLst>
              <a:ext uri="{FF2B5EF4-FFF2-40B4-BE49-F238E27FC236}">
                <a16:creationId xmlns:a16="http://schemas.microsoft.com/office/drawing/2014/main" id="{1D641100-6A2F-4CF9-9EE3-DB1ECAA590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6042823"/>
              </p:ext>
            </p:extLst>
          </p:nvPr>
        </p:nvGraphicFramePr>
        <p:xfrm>
          <a:off x="2990490" y="1427673"/>
          <a:ext cx="6383547" cy="5095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85742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light, large, water, room&#10;&#10;Description automatically generated">
            <a:extLst>
              <a:ext uri="{FF2B5EF4-FFF2-40B4-BE49-F238E27FC236}">
                <a16:creationId xmlns:a16="http://schemas.microsoft.com/office/drawing/2014/main" id="{C190E6D7-A38D-410F-85FD-9E21994BB0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36" r="424" b="10684"/>
          <a:stretch/>
        </p:blipFill>
        <p:spPr>
          <a:xfrm>
            <a:off x="1052513" y="914400"/>
            <a:ext cx="6275388" cy="49672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F0F5F9-5767-4D1B-893B-42EBCF2BA178}"/>
              </a:ext>
            </a:extLst>
          </p:cNvPr>
          <p:cNvSpPr txBox="1"/>
          <p:nvPr/>
        </p:nvSpPr>
        <p:spPr>
          <a:xfrm>
            <a:off x="1052513" y="5394325"/>
            <a:ext cx="6275388" cy="487363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rgbClr val="FFFFFF"/>
                </a:solidFill>
                <a:ea typeface="+mn-lt"/>
                <a:cs typeface="+mn-lt"/>
              </a:rPr>
              <a:t>(disease, 2021)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3" name="Picture 3" descr="A person lying on a bed&#10;&#10;Description automatically generated">
            <a:extLst>
              <a:ext uri="{FF2B5EF4-FFF2-40B4-BE49-F238E27FC236}">
                <a16:creationId xmlns:a16="http://schemas.microsoft.com/office/drawing/2014/main" id="{F8B4A237-424C-4193-AE4F-D6605253A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7750" y="914400"/>
            <a:ext cx="3667125" cy="24368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33F7DE-97B4-46CA-94A6-BF6F3CC1BCD7}"/>
              </a:ext>
            </a:extLst>
          </p:cNvPr>
          <p:cNvSpPr txBox="1"/>
          <p:nvPr/>
        </p:nvSpPr>
        <p:spPr>
          <a:xfrm>
            <a:off x="7397750" y="2863850"/>
            <a:ext cx="3667125" cy="487363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rgbClr val="FFFFFF"/>
                </a:solidFill>
                <a:ea typeface="+mn-lt"/>
                <a:cs typeface="+mn-lt"/>
              </a:rPr>
              <a:t>(person in hospital bed, 2021)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6" name="Picture 6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09A67DF2-8D38-4FEA-9728-1D01C6155F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83" t="-167" r="7249" b="513"/>
          <a:stretch/>
        </p:blipFill>
        <p:spPr>
          <a:xfrm>
            <a:off x="7397750" y="3419475"/>
            <a:ext cx="3667125" cy="24622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F1B096-BD0D-476E-8DDE-D9EBC226A612}"/>
              </a:ext>
            </a:extLst>
          </p:cNvPr>
          <p:cNvSpPr txBox="1"/>
          <p:nvPr/>
        </p:nvSpPr>
        <p:spPr>
          <a:xfrm>
            <a:off x="7397750" y="5394325"/>
            <a:ext cx="3667125" cy="487363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rgbClr val="FFFFFF"/>
                </a:solidFill>
                <a:ea typeface="+mn-lt"/>
                <a:cs typeface="+mn-lt"/>
              </a:rPr>
              <a:t>(stressed person holding money, 2021)</a:t>
            </a:r>
          </a:p>
        </p:txBody>
      </p:sp>
    </p:spTree>
    <p:extLst>
      <p:ext uri="{BB962C8B-B14F-4D97-AF65-F5344CB8AC3E}">
        <p14:creationId xmlns:p14="http://schemas.microsoft.com/office/powerpoint/2010/main" val="342556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DF772-23AE-404F-931B-E7069B7FA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picture containing eaten&#10;&#10;Description automatically generated">
            <a:extLst>
              <a:ext uri="{FF2B5EF4-FFF2-40B4-BE49-F238E27FC236}">
                <a16:creationId xmlns:a16="http://schemas.microsoft.com/office/drawing/2014/main" id="{1FABC645-39B3-428D-B059-3D34BE271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" y="-4348"/>
            <a:ext cx="12194273" cy="68649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9F962C-734A-445F-AAB8-385A83A722E9}"/>
              </a:ext>
            </a:extLst>
          </p:cNvPr>
          <p:cNvSpPr txBox="1"/>
          <p:nvPr/>
        </p:nvSpPr>
        <p:spPr>
          <a:xfrm>
            <a:off x="4549" y="643036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(people oranges, 2021)</a:t>
            </a:r>
          </a:p>
        </p:txBody>
      </p:sp>
    </p:spTree>
    <p:extLst>
      <p:ext uri="{BB962C8B-B14F-4D97-AF65-F5344CB8AC3E}">
        <p14:creationId xmlns:p14="http://schemas.microsoft.com/office/powerpoint/2010/main" val="298170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726F1-4A54-4826-80C2-5C7E63940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References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07AD8-84C6-4AC9-B2D7-DAE0423A0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1000" dirty="0">
                <a:ea typeface="+mn-lt"/>
                <a:cs typeface="+mn-lt"/>
              </a:rPr>
              <a:t>Court et al. (2017). Economic Contributions of the Florida Citrus Industry in 2015-16. UF IFAS. </a:t>
            </a:r>
            <a:r>
              <a:rPr lang="en-US" sz="1000" u="sng" dirty="0">
                <a:ea typeface="+mn-lt"/>
                <a:cs typeface="+mn-lt"/>
                <a:hlinkClick r:id="rId2"/>
              </a:rPr>
              <a:t>https://fred.ifas.ufl.edu/pdf/economic-impact-analysis/Economic_Impacts_of_the_Florida_Citrus_Industry_2015_16.pdf</a:t>
            </a:r>
            <a:r>
              <a:rPr lang="en-US" sz="1000" dirty="0">
                <a:ea typeface="+mn-lt"/>
                <a:cs typeface="+mn-lt"/>
              </a:rPr>
              <a:t> </a:t>
            </a:r>
          </a:p>
          <a:p>
            <a:r>
              <a:rPr lang="en-US" sz="1000" dirty="0">
                <a:ea typeface="+mn-lt"/>
                <a:cs typeface="+mn-lt"/>
              </a:rPr>
              <a:t>Singerman &amp; Rogers. (2020). </a:t>
            </a:r>
            <a:r>
              <a:rPr lang="en-US" sz="1000" i="1" dirty="0">
                <a:ea typeface="+mn-lt"/>
                <a:cs typeface="+mn-lt"/>
              </a:rPr>
              <a:t>The Economic Challenges of Dealing with Citrus Greening: The Case of Florida</a:t>
            </a:r>
            <a:r>
              <a:rPr lang="en-US" sz="1000" dirty="0">
                <a:ea typeface="+mn-lt"/>
                <a:cs typeface="+mn-lt"/>
              </a:rPr>
              <a:t>. OUP Academic. </a:t>
            </a:r>
            <a:r>
              <a:rPr lang="en-US" sz="1000" u="sng" dirty="0">
                <a:ea typeface="+mn-lt"/>
                <a:cs typeface="+mn-lt"/>
                <a:hlinkClick r:id="rId3"/>
              </a:rPr>
              <a:t>https://academic.oup.com/jipm/article/11/1/3/5700462</a:t>
            </a:r>
            <a:endParaRPr lang="en-US" sz="1000" dirty="0">
              <a:ea typeface="+mn-lt"/>
              <a:cs typeface="+mn-lt"/>
            </a:endParaRPr>
          </a:p>
          <a:p>
            <a:r>
              <a:rPr lang="en-US" sz="1000" dirty="0">
                <a:ea typeface="+mn-lt"/>
                <a:cs typeface="+mn-lt"/>
              </a:rPr>
              <a:t>Singerman &amp; Useche. (2016). </a:t>
            </a:r>
            <a:r>
              <a:rPr lang="en-US" sz="1000" i="1" dirty="0">
                <a:ea typeface="+mn-lt"/>
                <a:cs typeface="+mn-lt"/>
              </a:rPr>
              <a:t>Impact of Citrus Greening on Citrus Operations in Florida</a:t>
            </a:r>
            <a:r>
              <a:rPr lang="en-US" sz="1000" dirty="0">
                <a:ea typeface="+mn-lt"/>
                <a:cs typeface="+mn-lt"/>
              </a:rPr>
              <a:t>. University of Florida. </a:t>
            </a:r>
            <a:r>
              <a:rPr lang="en-US" sz="1000" u="sng" dirty="0">
                <a:ea typeface="+mn-lt"/>
                <a:cs typeface="+mn-lt"/>
                <a:hlinkClick r:id="rId4"/>
              </a:rPr>
              <a:t>https://crec.ifas.ufl.edu/extension/citrus_rootstock/rootstock-literature/2016.%20A.%20Singerman,%20P.%20Useche,%20Impact%20of%20Citrus%20Greening%20on%20Citrus%20Operations%20in%20Florida%20(REPORT).pdf</a:t>
            </a:r>
            <a:r>
              <a:rPr lang="en-US" sz="1000" dirty="0">
                <a:ea typeface="+mn-lt"/>
                <a:cs typeface="+mn-lt"/>
              </a:rPr>
              <a:t> </a:t>
            </a:r>
          </a:p>
          <a:p>
            <a:r>
              <a:rPr lang="en-US" sz="1000" err="1">
                <a:ea typeface="+mn-lt"/>
                <a:cs typeface="+mn-lt"/>
              </a:rPr>
              <a:t>Wangithi</a:t>
            </a:r>
            <a:r>
              <a:rPr lang="en-US" sz="1000" dirty="0">
                <a:ea typeface="+mn-lt"/>
                <a:cs typeface="+mn-lt"/>
              </a:rPr>
              <a:t>. (2019).</a:t>
            </a:r>
            <a:r>
              <a:rPr lang="en-US" sz="1000" i="1" dirty="0">
                <a:ea typeface="+mn-lt"/>
                <a:cs typeface="+mn-lt"/>
              </a:rPr>
              <a:t> ECONOMIC IMPACT ASSESSMENT OF INTEGRATED CITRUS PESTS AND DISEASES MANAGEMENT INTERVENTIONS IN SELECTED COUNTIES, KENYA. </a:t>
            </a:r>
            <a:r>
              <a:rPr lang="en-US" sz="1000" dirty="0">
                <a:ea typeface="+mn-lt"/>
                <a:cs typeface="+mn-lt"/>
              </a:rPr>
              <a:t>Egerton University. </a:t>
            </a:r>
            <a:r>
              <a:rPr lang="en-US" sz="1000" u="sng" dirty="0">
                <a:ea typeface="+mn-lt"/>
                <a:cs typeface="+mn-lt"/>
                <a:hlinkClick r:id="rId5"/>
              </a:rPr>
              <a:t>http://34.250.91.188:8080/xmlui/bitstream/handle/123456789/996/Charity%20MscTHESIS%20March_2019%20.pdf?sequence=1&amp;isAllowed=y</a:t>
            </a:r>
            <a:endParaRPr lang="en-US" sz="1000" dirty="0">
              <a:ea typeface="+mn-lt"/>
              <a:cs typeface="+mn-lt"/>
            </a:endParaRPr>
          </a:p>
          <a:p>
            <a:r>
              <a:rPr lang="en-US" sz="1000" i="1" dirty="0">
                <a:ea typeface="+mn-lt"/>
                <a:cs typeface="+mn-lt"/>
              </a:rPr>
              <a:t>Citrus Greening</a:t>
            </a:r>
            <a:r>
              <a:rPr lang="en-US" sz="1000" dirty="0">
                <a:ea typeface="+mn-lt"/>
                <a:cs typeface="+mn-lt"/>
              </a:rPr>
              <a:t>. (2021). USDA Animal and Plant Health Inspection Service. </a:t>
            </a:r>
            <a:r>
              <a:rPr lang="en-US" sz="1000" u="sng" dirty="0">
                <a:ea typeface="+mn-lt"/>
                <a:cs typeface="+mn-lt"/>
                <a:hlinkClick r:id="rId6"/>
              </a:rPr>
              <a:t>https://www.aphis.usda.gov/aphis/resources/pests-diseases/hungry-pests/the-threat/citrus-greening/citrus-greening-hp</a:t>
            </a:r>
            <a:endParaRPr lang="en-US" sz="1000" dirty="0">
              <a:ea typeface="+mn-lt"/>
              <a:cs typeface="+mn-lt"/>
            </a:endParaRPr>
          </a:p>
          <a:p>
            <a:r>
              <a:rPr lang="en-US" sz="1000" i="1">
                <a:ea typeface="+mn-lt"/>
                <a:cs typeface="+mn-lt"/>
              </a:rPr>
              <a:t>CAREGIVER HOLDING ELDERLY SENIOR PATIENT (AGEING OLD ADULT PERSON) HAND IN HOSPITAL BED OR NURSING HOSPICE, GERIATRICIAN PALLIATIVE HOME, WHILE CARETAKER HAVING MEDICAL HEALTH CARE SERVICE</a:t>
            </a:r>
            <a:r>
              <a:rPr lang="en-US" sz="1000">
                <a:ea typeface="+mn-lt"/>
                <a:cs typeface="+mn-lt"/>
              </a:rPr>
              <a:t>. (2020). [Photograph]. </a:t>
            </a:r>
            <a:r>
              <a:rPr lang="en-US" sz="1000" dirty="0">
                <a:ea typeface="+mn-lt"/>
                <a:cs typeface="+mn-lt"/>
                <a:hlinkClick r:id="rId7"/>
              </a:rPr>
              <a:t>https://images.app.goo.gl/UtHc9tHrpFQY5ERh8</a:t>
            </a:r>
            <a:endParaRPr lang="en-US" sz="1000" u="sng" dirty="0">
              <a:ea typeface="+mn-lt"/>
              <a:cs typeface="+mn-lt"/>
            </a:endParaRPr>
          </a:p>
          <a:p>
            <a:r>
              <a:rPr lang="en-US" sz="1000" i="1">
                <a:ea typeface="+mn-lt"/>
                <a:cs typeface="+mn-lt"/>
              </a:rPr>
              <a:t>Infectious diseases</a:t>
            </a:r>
            <a:r>
              <a:rPr lang="en-US" sz="1000">
                <a:ea typeface="+mn-lt"/>
                <a:cs typeface="+mn-lt"/>
              </a:rPr>
              <a:t>. (2021). [Image]. </a:t>
            </a:r>
            <a:r>
              <a:rPr lang="en-US" sz="1000" dirty="0">
                <a:ea typeface="+mn-lt"/>
                <a:cs typeface="+mn-lt"/>
                <a:hlinkClick r:id="rId8"/>
              </a:rPr>
              <a:t>https://images.app.goo.gl/JeGppaUPtt62Xn5S8</a:t>
            </a:r>
            <a:endParaRPr lang="en-US" sz="1000" dirty="0">
              <a:ea typeface="+mn-lt"/>
              <a:cs typeface="+mn-lt"/>
            </a:endParaRPr>
          </a:p>
          <a:p>
            <a:r>
              <a:rPr lang="en-US" sz="1000" i="1">
                <a:ea typeface="+mn-lt"/>
                <a:cs typeface="+mn-lt"/>
              </a:rPr>
              <a:t>Coping with Financial Stress</a:t>
            </a:r>
            <a:r>
              <a:rPr lang="en-US" sz="1000">
                <a:ea typeface="+mn-lt"/>
                <a:cs typeface="+mn-lt"/>
              </a:rPr>
              <a:t>. (2020). [Photograph]. </a:t>
            </a:r>
            <a:r>
              <a:rPr lang="en-US" sz="1000" dirty="0">
                <a:ea typeface="+mn-lt"/>
                <a:cs typeface="+mn-lt"/>
                <a:hlinkClick r:id="rId9"/>
              </a:rPr>
              <a:t>https://images.app.goo.gl/DVFhtUPp8A6Csgzh6</a:t>
            </a:r>
            <a:endParaRPr lang="en-US" sz="1000" dirty="0">
              <a:ea typeface="+mn-lt"/>
              <a:cs typeface="+mn-lt"/>
            </a:endParaRPr>
          </a:p>
          <a:p>
            <a:r>
              <a:rPr lang="en-US" sz="1000" i="1">
                <a:ea typeface="+mn-lt"/>
                <a:cs typeface="+mn-lt"/>
              </a:rPr>
              <a:t>USA APHIS</a:t>
            </a:r>
            <a:r>
              <a:rPr lang="en-US" sz="1000">
                <a:ea typeface="+mn-lt"/>
                <a:cs typeface="+mn-lt"/>
              </a:rPr>
              <a:t>. (2021). [Photograph]. </a:t>
            </a:r>
            <a:r>
              <a:rPr lang="en-US" sz="1000" dirty="0">
                <a:ea typeface="+mn-lt"/>
                <a:cs typeface="+mn-lt"/>
                <a:hlinkClick r:id="rId10"/>
              </a:rPr>
              <a:t>https://images.app.goo.gl/FL9cbQm2bWcfXbro8</a:t>
            </a:r>
            <a:endParaRPr lang="en-US" sz="1000" dirty="0">
              <a:ea typeface="+mn-lt"/>
              <a:cs typeface="+mn-lt"/>
            </a:endParaRPr>
          </a:p>
          <a:p>
            <a:r>
              <a:rPr lang="en-US" sz="1000" i="1">
                <a:ea typeface="+mn-lt"/>
                <a:cs typeface="+mn-lt"/>
              </a:rPr>
              <a:t>One-two punch of disease and Irma has left Florida citrus reeling</a:t>
            </a:r>
            <a:r>
              <a:rPr lang="en-US" sz="1000">
                <a:ea typeface="+mn-lt"/>
                <a:cs typeface="+mn-lt"/>
              </a:rPr>
              <a:t>. (2018). [Chart]. </a:t>
            </a:r>
            <a:r>
              <a:rPr lang="en-US" sz="1000" dirty="0">
                <a:ea typeface="+mn-lt"/>
                <a:cs typeface="+mn-lt"/>
                <a:hlinkClick r:id="rId11"/>
              </a:rPr>
              <a:t>https://images.app.goo.gl/atgT5bQ6HgcE8qtE8</a:t>
            </a:r>
            <a:endParaRPr lang="en-US" sz="1000" dirty="0">
              <a:ea typeface="+mn-lt"/>
              <a:cs typeface="+mn-lt"/>
            </a:endParaRPr>
          </a:p>
          <a:p>
            <a:r>
              <a:rPr lang="en-US" sz="1000" i="1">
                <a:ea typeface="+mn-lt"/>
                <a:cs typeface="+mn-lt"/>
              </a:rPr>
              <a:t>Arizona citrus farmers being squeezed out by development, costs</a:t>
            </a:r>
            <a:r>
              <a:rPr lang="en-US" sz="1000">
                <a:ea typeface="+mn-lt"/>
                <a:cs typeface="+mn-lt"/>
              </a:rPr>
              <a:t>. (2019). [Photograph]. </a:t>
            </a:r>
            <a:r>
              <a:rPr lang="en-US" sz="1000" dirty="0">
                <a:ea typeface="+mn-lt"/>
                <a:cs typeface="+mn-lt"/>
                <a:hlinkClick r:id="rId12"/>
              </a:rPr>
              <a:t>https://images.app.goo.gl/fVLPwPnLrTPJMCwj6</a:t>
            </a:r>
            <a:endParaRPr lang="en-US" sz="1000" dirty="0">
              <a:ea typeface="+mn-lt"/>
              <a:cs typeface="+mn-lt"/>
            </a:endParaRPr>
          </a:p>
          <a:p>
            <a:r>
              <a:rPr lang="en-US" sz="1000" i="1">
                <a:ea typeface="+mn-lt"/>
                <a:cs typeface="+mn-lt"/>
              </a:rPr>
              <a:t>Visit A Citrus Grove</a:t>
            </a:r>
            <a:r>
              <a:rPr lang="en-US" sz="1000">
                <a:ea typeface="+mn-lt"/>
                <a:cs typeface="+mn-lt"/>
              </a:rPr>
              <a:t>. (2021). [Photograph]. </a:t>
            </a:r>
            <a:r>
              <a:rPr lang="en-US" sz="1000" dirty="0">
                <a:ea typeface="+mn-lt"/>
                <a:cs typeface="+mn-lt"/>
                <a:hlinkClick r:id="rId13"/>
              </a:rPr>
              <a:t>https://images.app.goo.gl/3vgBDkLQkXb8sB8ZA</a:t>
            </a:r>
            <a:endParaRPr lang="en-US" sz="1000" dirty="0">
              <a:ea typeface="+mn-lt"/>
              <a:cs typeface="+mn-lt"/>
            </a:endParaRPr>
          </a:p>
          <a:p>
            <a:r>
              <a:rPr lang="en-US" sz="1000" i="1">
                <a:ea typeface="+mn-lt"/>
                <a:cs typeface="+mn-lt"/>
              </a:rPr>
              <a:t>Aerial Shot of Orange Groves</a:t>
            </a:r>
            <a:r>
              <a:rPr lang="en-US" sz="1000">
                <a:ea typeface="+mn-lt"/>
                <a:cs typeface="+mn-lt"/>
              </a:rPr>
              <a:t>. (2021). [Photograph]. </a:t>
            </a:r>
            <a:r>
              <a:rPr lang="en-US" sz="1000" dirty="0">
                <a:ea typeface="+mn-lt"/>
                <a:cs typeface="+mn-lt"/>
                <a:hlinkClick r:id="rId14"/>
              </a:rPr>
              <a:t>https://images.app.goo.gl/cg7Bk5Xc83mFcwoJ8</a:t>
            </a:r>
            <a:endParaRPr lang="en-US" sz="1000" dirty="0">
              <a:ea typeface="+mn-lt"/>
              <a:cs typeface="+mn-lt"/>
            </a:endParaRPr>
          </a:p>
          <a:p>
            <a:r>
              <a:rPr lang="en-US" sz="1000" i="1">
                <a:ea typeface="+mn-lt"/>
                <a:cs typeface="+mn-lt"/>
              </a:rPr>
              <a:t>Scientists Group Study Seedlings Plant Stock Footage Video</a:t>
            </a:r>
            <a:r>
              <a:rPr lang="en-US" sz="1000">
                <a:ea typeface="+mn-lt"/>
                <a:cs typeface="+mn-lt"/>
              </a:rPr>
              <a:t>. (2021). [Photograph]. </a:t>
            </a:r>
            <a:r>
              <a:rPr lang="en-US" sz="1000" dirty="0">
                <a:ea typeface="+mn-lt"/>
                <a:cs typeface="+mn-lt"/>
                <a:hlinkClick r:id="rId15"/>
              </a:rPr>
              <a:t>https://images.app.goo.gl/g7Bsc3hYBDbPVCNg8</a:t>
            </a:r>
            <a:endParaRPr lang="en-US" sz="1000" dirty="0">
              <a:ea typeface="+mn-lt"/>
              <a:cs typeface="+mn-lt"/>
            </a:endParaRPr>
          </a:p>
          <a:p>
            <a:r>
              <a:rPr lang="en-US" sz="1000" i="1">
                <a:ea typeface="+mn-lt"/>
                <a:cs typeface="+mn-lt"/>
              </a:rPr>
              <a:t>Florida Senate committee to take up Amendment 4 debate today</a:t>
            </a:r>
            <a:r>
              <a:rPr lang="en-US" sz="1000">
                <a:ea typeface="+mn-lt"/>
                <a:cs typeface="+mn-lt"/>
              </a:rPr>
              <a:t>. (2019). [Photograph]. </a:t>
            </a:r>
            <a:r>
              <a:rPr lang="en-US" sz="1000" dirty="0">
                <a:ea typeface="+mn-lt"/>
                <a:cs typeface="+mn-lt"/>
                <a:hlinkClick r:id="rId16"/>
              </a:rPr>
              <a:t>https://images.app.goo.gl/xHrzw4J71GqHHvUCA</a:t>
            </a:r>
            <a:endParaRPr lang="en-US" sz="1000" dirty="0">
              <a:ea typeface="+mn-lt"/>
              <a:cs typeface="+mn-lt"/>
            </a:endParaRPr>
          </a:p>
          <a:p>
            <a:endParaRPr lang="en-US" sz="1000" dirty="0">
              <a:ea typeface="+mn-lt"/>
              <a:cs typeface="+mn-lt"/>
            </a:endParaRPr>
          </a:p>
          <a:p>
            <a:endParaRPr lang="en-US" sz="1000" dirty="0">
              <a:cs typeface="Calibri"/>
            </a:endParaRPr>
          </a:p>
          <a:p>
            <a:endParaRPr lang="en-US" u="sng" dirty="0">
              <a:cs typeface="Calibri"/>
            </a:endParaRP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2544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726F1-4A54-4826-80C2-5C7E63940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References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07AD8-84C6-4AC9-B2D7-DAE0423A0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171450" indent="-171450"/>
            <a:r>
              <a:rPr lang="en-US" sz="1000" i="1" dirty="0">
                <a:ea typeface="+mn-lt"/>
                <a:cs typeface="+mn-lt"/>
              </a:rPr>
              <a:t>Visit A Citrus Grove</a:t>
            </a:r>
            <a:r>
              <a:rPr lang="en-US" sz="1000" dirty="0">
                <a:ea typeface="+mn-lt"/>
                <a:cs typeface="+mn-lt"/>
              </a:rPr>
              <a:t>. (2021). [Photograph]. </a:t>
            </a:r>
            <a:r>
              <a:rPr lang="en-US" sz="1000" dirty="0">
                <a:ea typeface="+mn-lt"/>
                <a:cs typeface="+mn-lt"/>
                <a:hlinkClick r:id="rId2"/>
              </a:rPr>
              <a:t>https://images.app.goo.gl/3vgBDkLQkXb8sB8ZA</a:t>
            </a:r>
            <a:endParaRPr lang="en-US" sz="1000" dirty="0">
              <a:ea typeface="+mn-lt"/>
              <a:cs typeface="+mn-lt"/>
            </a:endParaRPr>
          </a:p>
          <a:p>
            <a:r>
              <a:rPr lang="en-US" sz="1000" i="1" dirty="0">
                <a:ea typeface="+mn-lt"/>
                <a:cs typeface="+mn-lt"/>
              </a:rPr>
              <a:t>Greyhound revenue dips but profits rise 2.7 percent</a:t>
            </a:r>
            <a:r>
              <a:rPr lang="en-US" sz="1000" dirty="0">
                <a:ea typeface="+mn-lt"/>
                <a:cs typeface="+mn-lt"/>
              </a:rPr>
              <a:t>. (2017). [Image]. </a:t>
            </a:r>
            <a:r>
              <a:rPr lang="en-US" sz="1000" dirty="0">
                <a:ea typeface="+mn-lt"/>
                <a:cs typeface="+mn-lt"/>
                <a:hlinkClick r:id="rId3"/>
              </a:rPr>
              <a:t>https://images.app.goo.gl/bC4foUkLQEtVmaAp8</a:t>
            </a:r>
            <a:endParaRPr lang="en-US" sz="1000">
              <a:ea typeface="+mn-lt"/>
              <a:cs typeface="+mn-lt"/>
            </a:endParaRPr>
          </a:p>
          <a:p>
            <a:r>
              <a:rPr lang="en-US" sz="1000" i="1" dirty="0">
                <a:ea typeface="+mn-lt"/>
                <a:cs typeface="+mn-lt"/>
              </a:rPr>
              <a:t>News: COVID-19: 65% of Americans worried about job loss</a:t>
            </a:r>
            <a:r>
              <a:rPr lang="en-US" sz="1000" dirty="0">
                <a:ea typeface="+mn-lt"/>
                <a:cs typeface="+mn-lt"/>
              </a:rPr>
              <a:t>. (2021). [Image]. </a:t>
            </a:r>
            <a:r>
              <a:rPr lang="en-US" sz="1000" dirty="0">
                <a:ea typeface="+mn-lt"/>
                <a:cs typeface="+mn-lt"/>
                <a:hlinkClick r:id="rId4"/>
              </a:rPr>
              <a:t>https://images.app.goo.gl/UWaM2P55S5FjMmkf9</a:t>
            </a:r>
            <a:endParaRPr lang="en-US"/>
          </a:p>
          <a:p>
            <a:r>
              <a:rPr lang="en-US" sz="1000" i="1" dirty="0">
                <a:ea typeface="+mn-lt"/>
                <a:cs typeface="+mn-lt"/>
              </a:rPr>
              <a:t>25 Jul Profitable </a:t>
            </a:r>
            <a:r>
              <a:rPr lang="en-US" sz="1000" i="1" dirty="0" err="1">
                <a:ea typeface="+mn-lt"/>
                <a:cs typeface="+mn-lt"/>
              </a:rPr>
              <a:t>Pongamia</a:t>
            </a:r>
            <a:r>
              <a:rPr lang="en-US" sz="1000" i="1" dirty="0">
                <a:ea typeface="+mn-lt"/>
                <a:cs typeface="+mn-lt"/>
              </a:rPr>
              <a:t>: High value biofuel from an Australian native</a:t>
            </a:r>
            <a:r>
              <a:rPr lang="en-US" sz="1000" dirty="0">
                <a:ea typeface="+mn-lt"/>
                <a:cs typeface="+mn-lt"/>
              </a:rPr>
              <a:t>. (2021). [Photograph]. </a:t>
            </a:r>
            <a:r>
              <a:rPr lang="en-US" sz="1000" dirty="0">
                <a:ea typeface="+mn-lt"/>
                <a:cs typeface="+mn-lt"/>
                <a:hlinkClick r:id="rId5"/>
              </a:rPr>
              <a:t>https://lucasgroup.com.au/profitable-pongamia-high-value-biofuel-from-an-australian-native/</a:t>
            </a:r>
          </a:p>
          <a:p>
            <a:r>
              <a:rPr lang="en-US" sz="1000" i="1" dirty="0" err="1">
                <a:ea typeface="+mn-lt"/>
                <a:cs typeface="+mn-lt"/>
              </a:rPr>
              <a:t>Millettia</a:t>
            </a:r>
            <a:r>
              <a:rPr lang="en-US" sz="1000" i="1" dirty="0">
                <a:ea typeface="+mn-lt"/>
                <a:cs typeface="+mn-lt"/>
              </a:rPr>
              <a:t> pinnata (</a:t>
            </a:r>
            <a:r>
              <a:rPr lang="en-US" sz="1000" i="1" dirty="0" err="1">
                <a:ea typeface="+mn-lt"/>
                <a:cs typeface="+mn-lt"/>
              </a:rPr>
              <a:t>Pongamia</a:t>
            </a:r>
            <a:r>
              <a:rPr lang="en-US" sz="1000" i="1" dirty="0">
                <a:ea typeface="+mn-lt"/>
                <a:cs typeface="+mn-lt"/>
              </a:rPr>
              <a:t>/Indian Beech)</a:t>
            </a:r>
            <a:r>
              <a:rPr lang="en-US" sz="1000" dirty="0">
                <a:ea typeface="+mn-lt"/>
                <a:cs typeface="+mn-lt"/>
              </a:rPr>
              <a:t>. (2021). [Photograph]. </a:t>
            </a:r>
            <a:r>
              <a:rPr lang="en-US" sz="1000" dirty="0">
                <a:ea typeface="+mn-lt"/>
                <a:cs typeface="+mn-lt"/>
                <a:hlinkClick r:id="rId6"/>
              </a:rPr>
              <a:t>https://www.territorynativeplants.com.au/millettia-pinnata-pongamiaindian-beech</a:t>
            </a:r>
            <a:endParaRPr lang="en-US" sz="1000" dirty="0">
              <a:ea typeface="+mn-lt"/>
              <a:cs typeface="+mn-lt"/>
            </a:endParaRPr>
          </a:p>
          <a:p>
            <a:r>
              <a:rPr lang="en-US" sz="1000" i="1" dirty="0">
                <a:ea typeface="+mn-lt"/>
                <a:cs typeface="+mn-lt"/>
              </a:rPr>
              <a:t>The </a:t>
            </a:r>
            <a:r>
              <a:rPr lang="en-US" sz="1000" i="1" dirty="0" err="1">
                <a:ea typeface="+mn-lt"/>
                <a:cs typeface="+mn-lt"/>
              </a:rPr>
              <a:t>Pongamia</a:t>
            </a:r>
            <a:r>
              <a:rPr lang="en-US" sz="1000" i="1" dirty="0">
                <a:ea typeface="+mn-lt"/>
                <a:cs typeface="+mn-lt"/>
              </a:rPr>
              <a:t> Prospect</a:t>
            </a:r>
            <a:r>
              <a:rPr lang="en-US" sz="1000" dirty="0">
                <a:ea typeface="+mn-lt"/>
                <a:cs typeface="+mn-lt"/>
              </a:rPr>
              <a:t>. (2021). [Photograph]. </a:t>
            </a:r>
            <a:r>
              <a:rPr lang="en-US" sz="1000" dirty="0">
                <a:ea typeface="+mn-lt"/>
                <a:cs typeface="+mn-lt"/>
                <a:hlinkClick r:id="rId7"/>
              </a:rPr>
              <a:t>https://www.tcbusiness.com/agriculture/the-pongamia-prospect/</a:t>
            </a:r>
          </a:p>
          <a:p>
            <a:r>
              <a:rPr lang="en-US" sz="1000" i="1" dirty="0">
                <a:ea typeface="+mn-lt"/>
                <a:cs typeface="+mn-lt"/>
              </a:rPr>
              <a:t>BRAZIL PHYSICAL MAP</a:t>
            </a:r>
            <a:r>
              <a:rPr lang="en-US" sz="1000" dirty="0">
                <a:ea typeface="+mn-lt"/>
                <a:cs typeface="+mn-lt"/>
              </a:rPr>
              <a:t>. (2021). [Photograph]. </a:t>
            </a:r>
            <a:r>
              <a:rPr lang="en-US" sz="1000" dirty="0">
                <a:ea typeface="+mn-lt"/>
                <a:cs typeface="+mn-lt"/>
                <a:hlinkClick r:id="rId8"/>
              </a:rPr>
              <a:t>https://www.freeworldmaps.net/southamerica/brazil/map.html</a:t>
            </a:r>
          </a:p>
          <a:p>
            <a:r>
              <a:rPr lang="en-US" sz="1000" i="1" dirty="0">
                <a:ea typeface="+mn-lt"/>
                <a:cs typeface="+mn-lt"/>
              </a:rPr>
              <a:t>Farmer and businessman shaking hands at the cornfield</a:t>
            </a:r>
            <a:r>
              <a:rPr lang="en-US" sz="1000" dirty="0">
                <a:ea typeface="+mn-lt"/>
                <a:cs typeface="+mn-lt"/>
              </a:rPr>
              <a:t>. (2021). [Photograph]. </a:t>
            </a:r>
            <a:r>
              <a:rPr lang="en-US" sz="1000" dirty="0">
                <a:ea typeface="+mn-lt"/>
                <a:cs typeface="+mn-lt"/>
                <a:hlinkClick r:id="rId9"/>
              </a:rPr>
              <a:t>https://www.westend61.de/en/imageView/ABIF00949/farmer-and-businessman-shaking-hands-at-the-cornfield</a:t>
            </a:r>
            <a:endParaRPr lang="en-US" sz="1000" dirty="0">
              <a:ea typeface="+mn-lt"/>
              <a:cs typeface="+mn-lt"/>
            </a:endParaRPr>
          </a:p>
          <a:p>
            <a:r>
              <a:rPr lang="en-US" sz="1000" i="1" dirty="0">
                <a:ea typeface="+mn-lt"/>
                <a:cs typeface="+mn-lt"/>
              </a:rPr>
              <a:t>Students plant seeds of leadership, grow a community</a:t>
            </a:r>
            <a:r>
              <a:rPr lang="en-US" sz="1000" dirty="0">
                <a:ea typeface="+mn-lt"/>
                <a:cs typeface="+mn-lt"/>
              </a:rPr>
              <a:t>. (2021). [Photograph]. </a:t>
            </a:r>
            <a:r>
              <a:rPr lang="en-US" sz="1000" dirty="0">
                <a:ea typeface="+mn-lt"/>
                <a:cs typeface="+mn-lt"/>
                <a:hlinkClick r:id="rId10"/>
              </a:rPr>
              <a:t>https://www.atholdailynews.com/Planting-seeds-in-Orange-with-photos-18437003</a:t>
            </a:r>
          </a:p>
          <a:p>
            <a:r>
              <a:rPr lang="en-US" sz="1000" i="1" dirty="0">
                <a:ea typeface="+mn-lt"/>
                <a:cs typeface="+mn-lt"/>
              </a:rPr>
              <a:t>HOW TO FERTILIZE YOUR VEGETABLE GARDEN HOW AND WHEN DO YOU FERTILIZE YOUR GARDEN PLANTS?</a:t>
            </a:r>
            <a:r>
              <a:rPr lang="en-US" sz="1000" dirty="0">
                <a:ea typeface="+mn-lt"/>
                <a:cs typeface="+mn-lt"/>
              </a:rPr>
              <a:t> (2021). [Photograph]. </a:t>
            </a:r>
            <a:r>
              <a:rPr lang="en-US" sz="1000" dirty="0">
                <a:ea typeface="+mn-lt"/>
                <a:cs typeface="+mn-lt"/>
                <a:hlinkClick r:id="rId11"/>
              </a:rPr>
              <a:t>https://www.almanac.com/how-fertilize-your-vegetable-garden</a:t>
            </a:r>
          </a:p>
          <a:p>
            <a:r>
              <a:rPr lang="en-US" sz="1000" i="1" dirty="0">
                <a:ea typeface="+mn-lt"/>
                <a:cs typeface="+mn-lt"/>
              </a:rPr>
              <a:t>Florida Counties Blank Outline Map Poster</a:t>
            </a:r>
            <a:r>
              <a:rPr lang="en-US" sz="1000" dirty="0">
                <a:ea typeface="+mn-lt"/>
                <a:cs typeface="+mn-lt"/>
              </a:rPr>
              <a:t>. (2021). [Photograph]. </a:t>
            </a:r>
            <a:r>
              <a:rPr lang="en-US" sz="1000" dirty="0">
                <a:ea typeface="+mn-lt"/>
                <a:cs typeface="+mn-lt"/>
                <a:hlinkClick r:id="rId12"/>
              </a:rPr>
              <a:t>https://www.zazzle.com/florida_counties_blank_outline_map_poster-228276308996696800</a:t>
            </a:r>
          </a:p>
          <a:p>
            <a:r>
              <a:rPr lang="en-US" sz="1000" i="1" dirty="0">
                <a:ea typeface="+mn-lt"/>
                <a:cs typeface="+mn-lt"/>
              </a:rPr>
              <a:t>HLB in Brazil: What’s working and what Florida can use</a:t>
            </a:r>
            <a:r>
              <a:rPr lang="en-US" sz="1000" dirty="0">
                <a:ea typeface="+mn-lt"/>
                <a:cs typeface="+mn-lt"/>
              </a:rPr>
              <a:t>. (2016). IFAS. </a:t>
            </a:r>
            <a:r>
              <a:rPr lang="en-US" sz="1000" u="sng" dirty="0">
                <a:ea typeface="+mn-lt"/>
                <a:cs typeface="+mn-lt"/>
                <a:hlinkClick r:id="rId13"/>
              </a:rPr>
              <a:t>https://crec.ifas.ufl.edu/media/crecifasufledu/extension/extension-publications/2016/2016_June_brazil.pdf</a:t>
            </a:r>
            <a:r>
              <a:rPr lang="en-US" sz="1000" dirty="0">
                <a:ea typeface="+mn-lt"/>
                <a:cs typeface="+mn-lt"/>
              </a:rPr>
              <a:t> </a:t>
            </a:r>
          </a:p>
          <a:p>
            <a:r>
              <a:rPr lang="en-US" sz="1000" i="1" dirty="0">
                <a:ea typeface="+mn-lt"/>
                <a:cs typeface="+mn-lt"/>
              </a:rPr>
              <a:t>Managing Citrus Greening - UF/IFAS Extension: Solutions for Your Life</a:t>
            </a:r>
            <a:r>
              <a:rPr lang="en-US" sz="1000" dirty="0">
                <a:ea typeface="+mn-lt"/>
                <a:cs typeface="+mn-lt"/>
              </a:rPr>
              <a:t>. (2017). UF IFAS Extension. </a:t>
            </a:r>
            <a:r>
              <a:rPr lang="en-US" sz="1000" u="sng" dirty="0">
                <a:ea typeface="+mn-lt"/>
                <a:cs typeface="+mn-lt"/>
                <a:hlinkClick r:id="rId14"/>
              </a:rPr>
              <a:t>https://sfyl.ifas.ufl.edu/archive/hot_topics/agriculture/citrus_greening_management.shtml</a:t>
            </a:r>
            <a:r>
              <a:rPr lang="en-US" sz="1000" dirty="0">
                <a:ea typeface="+mn-lt"/>
                <a:cs typeface="+mn-lt"/>
              </a:rPr>
              <a:t> </a:t>
            </a:r>
          </a:p>
          <a:p>
            <a:r>
              <a:rPr lang="en-US" sz="1000" i="1" dirty="0">
                <a:ea typeface="+mn-lt"/>
                <a:cs typeface="+mn-lt"/>
              </a:rPr>
              <a:t>Eating Oranges in the Shower Is the Self-Care You Didn’t Know You Needed</a:t>
            </a:r>
            <a:r>
              <a:rPr lang="en-US" sz="1000" dirty="0">
                <a:ea typeface="+mn-lt"/>
                <a:cs typeface="+mn-lt"/>
              </a:rPr>
              <a:t>. (2021). [Photograph]. </a:t>
            </a:r>
            <a:r>
              <a:rPr lang="en-US" sz="1000" dirty="0">
                <a:ea typeface="+mn-lt"/>
                <a:cs typeface="+mn-lt"/>
                <a:hlinkClick r:id="rId15"/>
              </a:rPr>
              <a:t>https://www.vice.com/en/article/qkngzv/eating-oranges-in-the-shower-is-the-self-care-you-didnt-know-you-needed</a:t>
            </a:r>
            <a:endParaRPr lang="en-US" sz="1000" dirty="0">
              <a:cs typeface="Calibri"/>
            </a:endParaRPr>
          </a:p>
          <a:p>
            <a:endParaRPr lang="en-US" sz="1000" dirty="0">
              <a:cs typeface="Calibri"/>
            </a:endParaRPr>
          </a:p>
          <a:p>
            <a:endParaRPr lang="en-US" u="sng" dirty="0">
              <a:cs typeface="Calibri"/>
            </a:endParaRP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026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485EF-B568-4A75-9FC3-539EB4617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References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304D5-06D1-4EE9-A9D6-06DB956CD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000" i="1">
                <a:ea typeface="+mn-lt"/>
                <a:cs typeface="+mn-lt"/>
              </a:rPr>
              <a:t>What is the State of Citrus in Florida? Here Are the Survey Results</a:t>
            </a:r>
            <a:r>
              <a:rPr lang="en-US" sz="1000">
                <a:ea typeface="+mn-lt"/>
                <a:cs typeface="+mn-lt"/>
              </a:rPr>
              <a:t>. (2019). [Photograph]. </a:t>
            </a:r>
            <a:r>
              <a:rPr lang="en-US" sz="1000" dirty="0">
                <a:ea typeface="+mn-lt"/>
                <a:cs typeface="+mn-lt"/>
                <a:hlinkClick r:id="rId2"/>
              </a:rPr>
              <a:t>https://images.app.goo.gl/4aamSDab5NY8kRGp9</a:t>
            </a:r>
            <a:endParaRPr lang="en-US" sz="1000">
              <a:cs typeface="Calibri" panose="020F0502020204030204"/>
            </a:endParaRPr>
          </a:p>
          <a:p>
            <a:r>
              <a:rPr lang="en-US" sz="1000" i="1">
                <a:ea typeface="+mn-lt"/>
                <a:cs typeface="+mn-lt"/>
              </a:rPr>
              <a:t>Packing-houses</a:t>
            </a:r>
            <a:r>
              <a:rPr lang="en-US" sz="1000">
                <a:ea typeface="+mn-lt"/>
                <a:cs typeface="+mn-lt"/>
              </a:rPr>
              <a:t>. (2019). [Photograph]. </a:t>
            </a:r>
            <a:r>
              <a:rPr lang="en-US" sz="1000" dirty="0">
                <a:ea typeface="+mn-lt"/>
                <a:cs typeface="+mn-lt"/>
                <a:hlinkClick r:id="rId3"/>
              </a:rPr>
              <a:t>https://images.app.goo.gl/PmLfbCQZPgBqn43s8</a:t>
            </a:r>
            <a:endParaRPr lang="en-US" sz="1000" dirty="0">
              <a:cs typeface="Calibri"/>
            </a:endParaRPr>
          </a:p>
          <a:p>
            <a:r>
              <a:rPr lang="en-US" sz="1000" i="1">
                <a:ea typeface="+mn-lt"/>
                <a:cs typeface="+mn-lt"/>
              </a:rPr>
              <a:t>Hurricane Irma’s impact: Florida citrus growers project 35% crop less</a:t>
            </a:r>
            <a:r>
              <a:rPr lang="en-US" sz="1000">
                <a:ea typeface="+mn-lt"/>
                <a:cs typeface="+mn-lt"/>
              </a:rPr>
              <a:t>. (2017). [Photograph]. </a:t>
            </a:r>
            <a:r>
              <a:rPr lang="en-US" sz="1000" dirty="0">
                <a:ea typeface="+mn-lt"/>
                <a:cs typeface="+mn-lt"/>
                <a:hlinkClick r:id="rId4"/>
              </a:rPr>
              <a:t>https://images.app.goo.gl/BeFbxgF1bULj8RdP9</a:t>
            </a:r>
            <a:endParaRPr lang="en-US" sz="1000" dirty="0">
              <a:cs typeface="Calibri"/>
            </a:endParaRPr>
          </a:p>
          <a:p>
            <a:r>
              <a:rPr lang="en-US" sz="1000" i="1">
                <a:ea typeface="+mn-lt"/>
                <a:cs typeface="+mn-lt"/>
              </a:rPr>
              <a:t>Feature: Citrus farms prosper in Egypt as country becomes 3rd largest orange exporter to China - Zinhua</a:t>
            </a:r>
            <a:r>
              <a:rPr lang="en-US" sz="1000">
                <a:ea typeface="+mn-lt"/>
                <a:cs typeface="+mn-lt"/>
              </a:rPr>
              <a:t>. (2018). [Photograph]. </a:t>
            </a:r>
            <a:r>
              <a:rPr lang="en-US" sz="1000" dirty="0">
                <a:ea typeface="+mn-lt"/>
                <a:cs typeface="+mn-lt"/>
                <a:hlinkClick r:id="rId5"/>
              </a:rPr>
              <a:t>https://images.app.goo.gl/KFZupKvNx2Si7btn8</a:t>
            </a:r>
            <a:endParaRPr lang="en-US" sz="1000" dirty="0">
              <a:cs typeface="Calibri"/>
            </a:endParaRPr>
          </a:p>
          <a:p>
            <a:r>
              <a:rPr lang="en-US" sz="1000" i="1">
                <a:ea typeface="+mn-lt"/>
                <a:cs typeface="+mn-lt"/>
              </a:rPr>
              <a:t>Vern Buchanan says aid for citrus growers will be part of new hurricane relief bill</a:t>
            </a:r>
            <a:r>
              <a:rPr lang="en-US" sz="1000">
                <a:ea typeface="+mn-lt"/>
                <a:cs typeface="+mn-lt"/>
              </a:rPr>
              <a:t>. (2017). [Photograph]. </a:t>
            </a:r>
            <a:r>
              <a:rPr lang="en-US" sz="1000" dirty="0">
                <a:ea typeface="+mn-lt"/>
                <a:cs typeface="+mn-lt"/>
                <a:hlinkClick r:id="rId6"/>
              </a:rPr>
              <a:t>https://images.app.goo.gl/kUY1MtXXz3Y19d5i9</a:t>
            </a:r>
            <a:endParaRPr lang="en-US" sz="1000" dirty="0">
              <a:cs typeface="Calibri"/>
            </a:endParaRPr>
          </a:p>
          <a:p>
            <a:r>
              <a:rPr lang="en-US" sz="1000" i="1">
                <a:ea typeface="+mn-lt"/>
                <a:cs typeface="+mn-lt"/>
              </a:rPr>
              <a:t>Map:Kenya</a:t>
            </a:r>
            <a:r>
              <a:rPr lang="en-US" sz="1000">
                <a:ea typeface="+mn-lt"/>
                <a:cs typeface="+mn-lt"/>
              </a:rPr>
              <a:t>. (2021). [Map]. </a:t>
            </a:r>
            <a:r>
              <a:rPr lang="en-US" sz="1000" dirty="0">
                <a:ea typeface="+mn-lt"/>
                <a:cs typeface="+mn-lt"/>
                <a:hlinkClick r:id="rId7"/>
              </a:rPr>
              <a:t>https://images.app.goo.gl/qyFsVdUCzuUr92Cw9</a:t>
            </a:r>
            <a:endParaRPr lang="en-US" sz="1000" dirty="0">
              <a:cs typeface="Calibri"/>
            </a:endParaRPr>
          </a:p>
          <a:p>
            <a:r>
              <a:rPr lang="en-US" sz="1000" i="1">
                <a:ea typeface="+mn-lt"/>
                <a:cs typeface="+mn-lt"/>
              </a:rPr>
              <a:t>TROPICANA015.jpg</a:t>
            </a:r>
            <a:r>
              <a:rPr lang="en-US" sz="1000">
                <a:ea typeface="+mn-lt"/>
                <a:cs typeface="+mn-lt"/>
              </a:rPr>
              <a:t>. (2009). [Photograph]. </a:t>
            </a:r>
            <a:r>
              <a:rPr lang="en-US" sz="1000" dirty="0">
                <a:ea typeface="+mn-lt"/>
                <a:cs typeface="+mn-lt"/>
                <a:hlinkClick r:id="rId8"/>
              </a:rPr>
              <a:t>https://images.app.goo.gl/uL7dHsD4ME6g5Dgs7</a:t>
            </a:r>
            <a:endParaRPr lang="en-US" sz="1000" dirty="0">
              <a:cs typeface="Calibri"/>
            </a:endParaRPr>
          </a:p>
          <a:p>
            <a:r>
              <a:rPr lang="en-US" sz="1000" i="1">
                <a:ea typeface="+mn-lt"/>
                <a:cs typeface="+mn-lt"/>
              </a:rPr>
              <a:t>Greyhound revenue dips but profits rise 2.7 percent</a:t>
            </a:r>
            <a:r>
              <a:rPr lang="en-US" sz="1000">
                <a:ea typeface="+mn-lt"/>
                <a:cs typeface="+mn-lt"/>
              </a:rPr>
              <a:t>. (2017). [Image]. </a:t>
            </a:r>
            <a:r>
              <a:rPr lang="en-US" sz="1000" dirty="0">
                <a:ea typeface="+mn-lt"/>
                <a:cs typeface="+mn-lt"/>
                <a:hlinkClick r:id="rId9"/>
              </a:rPr>
              <a:t>https://images.app.goo.gl/bC4foUkLQEtVmaAp8</a:t>
            </a:r>
            <a:endParaRPr lang="en-US" sz="1000" dirty="0">
              <a:cs typeface="Calibri"/>
            </a:endParaRPr>
          </a:p>
          <a:p>
            <a:r>
              <a:rPr lang="en-US" sz="1000" i="1">
                <a:ea typeface="+mn-lt"/>
                <a:cs typeface="+mn-lt"/>
              </a:rPr>
              <a:t>News: COVID-19: 65% of Americans worried about job loss</a:t>
            </a:r>
            <a:r>
              <a:rPr lang="en-US" sz="1000">
                <a:ea typeface="+mn-lt"/>
                <a:cs typeface="+mn-lt"/>
              </a:rPr>
              <a:t>. (2021). [Image]. </a:t>
            </a:r>
            <a:r>
              <a:rPr lang="en-US" sz="1000" dirty="0">
                <a:ea typeface="+mn-lt"/>
                <a:cs typeface="+mn-lt"/>
                <a:hlinkClick r:id="rId10"/>
              </a:rPr>
              <a:t>https://images.app.goo.gl/UWaM2P55S5FjMmkf9</a:t>
            </a:r>
            <a:endParaRPr lang="en-US" sz="1000" dirty="0">
              <a:cs typeface="Calibri"/>
            </a:endParaRPr>
          </a:p>
          <a:p>
            <a:r>
              <a:rPr lang="en-US" sz="1000" i="1">
                <a:cs typeface="Calibri"/>
              </a:rPr>
              <a:t>Scientists Group Study Seedlings Plant Stock Footage Video</a:t>
            </a:r>
            <a:r>
              <a:rPr lang="en-US" sz="1000">
                <a:cs typeface="Calibri"/>
              </a:rPr>
              <a:t>. (2021). [Photograph]. </a:t>
            </a:r>
            <a:r>
              <a:rPr lang="en-US" sz="1000" dirty="0">
                <a:cs typeface="Calibri"/>
                <a:hlinkClick r:id="rId11"/>
              </a:rPr>
              <a:t>https://images.app.goo.gl/g7Bsc3hYBDbPVCNg8</a:t>
            </a:r>
            <a:endParaRPr lang="en-US">
              <a:cs typeface="Calibri"/>
            </a:endParaRPr>
          </a:p>
          <a:p>
            <a:r>
              <a:rPr lang="en-US" sz="1000" i="1">
                <a:cs typeface="Calibri"/>
              </a:rPr>
              <a:t>Florida Senate committee to take up Amendment 4 debate today</a:t>
            </a:r>
            <a:r>
              <a:rPr lang="en-US" sz="1000">
                <a:cs typeface="Calibri"/>
              </a:rPr>
              <a:t>. (2019). [Photograph]. </a:t>
            </a:r>
            <a:r>
              <a:rPr lang="en-US" sz="1000" dirty="0">
                <a:cs typeface="Calibri"/>
                <a:hlinkClick r:id="rId12"/>
              </a:rPr>
              <a:t>https://images.app.goo.gl/xHrzw4J71GqHHvUCA</a:t>
            </a:r>
            <a:endParaRPr lang="en-US">
              <a:cs typeface="Calibri" panose="020F0502020204030204"/>
            </a:endParaRPr>
          </a:p>
          <a:p>
            <a:endParaRPr lang="en-US" sz="1000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7936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38FD7-5BA3-4F38-8411-9D36DB0ED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Problem: Citrus Disease</a:t>
            </a:r>
            <a:endParaRPr lang="en-US" dirty="0"/>
          </a:p>
        </p:txBody>
      </p:sp>
      <p:pic>
        <p:nvPicPr>
          <p:cNvPr id="4" name="Picture 4" descr="A picture containing citrus, orange, fruit, sitting&#10;&#10;Description automatically generated">
            <a:extLst>
              <a:ext uri="{FF2B5EF4-FFF2-40B4-BE49-F238E27FC236}">
                <a16:creationId xmlns:a16="http://schemas.microsoft.com/office/drawing/2014/main" id="{4BC66439-C127-44AB-85D9-503E5C5C5E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625" t="1534" r="11321" b="1227"/>
          <a:stretch/>
        </p:blipFill>
        <p:spPr>
          <a:xfrm>
            <a:off x="85950" y="1641880"/>
            <a:ext cx="8529154" cy="455688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7DA866-6CF8-4A83-81B9-4FA947422BD0}"/>
              </a:ext>
            </a:extLst>
          </p:cNvPr>
          <p:cNvSpPr txBox="1"/>
          <p:nvPr/>
        </p:nvSpPr>
        <p:spPr>
          <a:xfrm>
            <a:off x="8936966" y="2222740"/>
            <a:ext cx="28294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Huanglongbing (HLB)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B2188B-AE13-4A65-9D21-A31DDDAE4643}"/>
              </a:ext>
            </a:extLst>
          </p:cNvPr>
          <p:cNvSpPr txBox="1"/>
          <p:nvPr/>
        </p:nvSpPr>
        <p:spPr>
          <a:xfrm>
            <a:off x="8936068" y="2897577"/>
            <a:ext cx="32607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Citrus Greening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A51403-2CB9-4CC8-84DA-22641936ACDA}"/>
              </a:ext>
            </a:extLst>
          </p:cNvPr>
          <p:cNvSpPr txBox="1"/>
          <p:nvPr/>
        </p:nvSpPr>
        <p:spPr>
          <a:xfrm>
            <a:off x="8932460" y="3598459"/>
            <a:ext cx="310714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Yellow Dragon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398A2A-8999-4FA7-A594-8B103B9DADF1}"/>
              </a:ext>
            </a:extLst>
          </p:cNvPr>
          <p:cNvSpPr txBox="1"/>
          <p:nvPr/>
        </p:nvSpPr>
        <p:spPr>
          <a:xfrm>
            <a:off x="6293893" y="6202907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/>
              <a:t>(citrus greening on oranges, 2021)</a:t>
            </a:r>
            <a:r>
              <a:rPr lang="en-US" sz="1100">
                <a:cs typeface="Calibri"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7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p&#10;&#10;Description automatically generated">
            <a:extLst>
              <a:ext uri="{FF2B5EF4-FFF2-40B4-BE49-F238E27FC236}">
                <a16:creationId xmlns:a16="http://schemas.microsoft.com/office/drawing/2014/main" id="{018F2971-C84E-4C01-97A9-AB72E46D02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37" r="224" b="9210"/>
          <a:stretch/>
        </p:blipFill>
        <p:spPr>
          <a:xfrm>
            <a:off x="2545913" y="388933"/>
            <a:ext cx="7100727" cy="60676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FE4394-2ACB-45FD-A7A8-8EE23A107125}"/>
              </a:ext>
            </a:extLst>
          </p:cNvPr>
          <p:cNvSpPr txBox="1"/>
          <p:nvPr/>
        </p:nvSpPr>
        <p:spPr>
          <a:xfrm>
            <a:off x="6487235" y="6487234"/>
            <a:ext cx="348245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(</a:t>
            </a:r>
            <a:r>
              <a:rPr lang="en-US" dirty="0" err="1">
                <a:ea typeface="+mn-lt"/>
                <a:cs typeface="+mn-lt"/>
              </a:rPr>
              <a:t>hlb</a:t>
            </a:r>
            <a:r>
              <a:rPr lang="en-US" dirty="0">
                <a:ea typeface="+mn-lt"/>
                <a:cs typeface="+mn-lt"/>
              </a:rPr>
              <a:t> county chart in </a:t>
            </a:r>
            <a:r>
              <a:rPr lang="en-US" dirty="0" err="1">
                <a:ea typeface="+mn-lt"/>
                <a:cs typeface="+mn-lt"/>
              </a:rPr>
              <a:t>florida</a:t>
            </a:r>
            <a:r>
              <a:rPr lang="en-US" dirty="0">
                <a:ea typeface="+mn-lt"/>
                <a:cs typeface="+mn-lt"/>
              </a:rPr>
              <a:t>, 2021)</a:t>
            </a:r>
          </a:p>
        </p:txBody>
      </p:sp>
    </p:spTree>
    <p:extLst>
      <p:ext uri="{BB962C8B-B14F-4D97-AF65-F5344CB8AC3E}">
        <p14:creationId xmlns:p14="http://schemas.microsoft.com/office/powerpoint/2010/main" val="303895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0ADBC-EC58-4709-A201-C61DFD8C2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Perspectives</a:t>
            </a:r>
            <a:endParaRPr lang="en-US" dirty="0"/>
          </a:p>
        </p:txBody>
      </p:sp>
      <p:graphicFrame>
        <p:nvGraphicFramePr>
          <p:cNvPr id="29" name="Diagram 29">
            <a:extLst>
              <a:ext uri="{FF2B5EF4-FFF2-40B4-BE49-F238E27FC236}">
                <a16:creationId xmlns:a16="http://schemas.microsoft.com/office/drawing/2014/main" id="{43D1CA72-C457-4D6C-8F15-4F8A374734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7354013"/>
              </p:ext>
            </p:extLst>
          </p:nvPr>
        </p:nvGraphicFramePr>
        <p:xfrm>
          <a:off x="5305246" y="866957"/>
          <a:ext cx="7044905" cy="5310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19" name="Picture 419" descr="A large green field with trees in the background&#10;&#10;Description automatically generated">
            <a:extLst>
              <a:ext uri="{FF2B5EF4-FFF2-40B4-BE49-F238E27FC236}">
                <a16:creationId xmlns:a16="http://schemas.microsoft.com/office/drawing/2014/main" id="{03C6CD8E-596B-423E-88CD-CCD74DE1E0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550" y="2153060"/>
            <a:ext cx="5259237" cy="2997578"/>
          </a:xfrm>
          <a:prstGeom prst="rect">
            <a:avLst/>
          </a:prstGeom>
        </p:spPr>
      </p:pic>
      <p:pic>
        <p:nvPicPr>
          <p:cNvPr id="438" name="Picture 43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CC3B010-F20D-4FBF-ACA6-BA9D5ADD3F1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199" b="-498"/>
          <a:stretch/>
        </p:blipFill>
        <p:spPr>
          <a:xfrm>
            <a:off x="310551" y="2159713"/>
            <a:ext cx="5259362" cy="3027446"/>
          </a:xfrm>
          <a:prstGeom prst="rect">
            <a:avLst/>
          </a:prstGeom>
        </p:spPr>
      </p:pic>
      <p:pic>
        <p:nvPicPr>
          <p:cNvPr id="440" name="Picture 440" descr="A group of people in front of a crowd&#10;&#10;Description automatically generated">
            <a:extLst>
              <a:ext uri="{FF2B5EF4-FFF2-40B4-BE49-F238E27FC236}">
                <a16:creationId xmlns:a16="http://schemas.microsoft.com/office/drawing/2014/main" id="{FC044425-45AB-493E-8135-076986693B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0551" y="2154269"/>
            <a:ext cx="5259237" cy="3038294"/>
          </a:xfrm>
          <a:prstGeom prst="rect">
            <a:avLst/>
          </a:prstGeom>
        </p:spPr>
      </p:pic>
      <p:pic>
        <p:nvPicPr>
          <p:cNvPr id="441" name="Picture 441" descr="A picture containing indoor, table, food, chair&#10;&#10;Description automatically generated">
            <a:extLst>
              <a:ext uri="{FF2B5EF4-FFF2-40B4-BE49-F238E27FC236}">
                <a16:creationId xmlns:a16="http://schemas.microsoft.com/office/drawing/2014/main" id="{97D2009A-7767-4611-84B1-ED793FEE15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0551" y="2154268"/>
            <a:ext cx="5259237" cy="30382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D42E089-E93D-4841-95AB-9EF265D334D6}"/>
              </a:ext>
            </a:extLst>
          </p:cNvPr>
          <p:cNvSpPr txBox="1"/>
          <p:nvPr/>
        </p:nvSpPr>
        <p:spPr>
          <a:xfrm>
            <a:off x="5759354" y="4155742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ea typeface="+mn-lt"/>
                <a:cs typeface="+mn-lt"/>
              </a:rPr>
              <a:t>(orange production </a:t>
            </a:r>
            <a:r>
              <a:rPr lang="en-US" sz="1100" dirty="0" err="1">
                <a:ea typeface="+mn-lt"/>
                <a:cs typeface="+mn-lt"/>
              </a:rPr>
              <a:t>florida</a:t>
            </a:r>
            <a:r>
              <a:rPr lang="en-US" sz="1100" dirty="0">
                <a:ea typeface="+mn-lt"/>
                <a:cs typeface="+mn-lt"/>
              </a:rPr>
              <a:t>, 2021)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C1D9FD-5433-4C8A-BC3B-B94DFA2EEF7A}"/>
              </a:ext>
            </a:extLst>
          </p:cNvPr>
          <p:cNvSpPr txBox="1"/>
          <p:nvPr/>
        </p:nvSpPr>
        <p:spPr>
          <a:xfrm>
            <a:off x="7903902" y="6175184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ea typeface="+mn-lt"/>
                <a:cs typeface="+mn-lt"/>
              </a:rPr>
              <a:t>(</a:t>
            </a:r>
            <a:r>
              <a:rPr lang="en-US" sz="1100" dirty="0" err="1">
                <a:ea typeface="+mn-lt"/>
                <a:cs typeface="+mn-lt"/>
              </a:rPr>
              <a:t>florida</a:t>
            </a:r>
            <a:r>
              <a:rPr lang="en-US" sz="1100" dirty="0">
                <a:ea typeface="+mn-lt"/>
                <a:cs typeface="+mn-lt"/>
              </a:rPr>
              <a:t> senate in session, 2021)</a:t>
            </a:r>
            <a:endParaRPr lang="en-US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22718D-5665-419B-B57E-B1CABA4ED4C3}"/>
              </a:ext>
            </a:extLst>
          </p:cNvPr>
          <p:cNvSpPr txBox="1"/>
          <p:nvPr/>
        </p:nvSpPr>
        <p:spPr>
          <a:xfrm>
            <a:off x="9809613" y="4157164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ea typeface="+mn-lt"/>
                <a:cs typeface="+mn-lt"/>
              </a:rPr>
              <a:t>(scientists in lab with plants, 2021)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0BAAD0-5AF4-4EE9-8D48-C7C6C6DF519E}"/>
              </a:ext>
            </a:extLst>
          </p:cNvPr>
          <p:cNvSpPr txBox="1"/>
          <p:nvPr/>
        </p:nvSpPr>
        <p:spPr>
          <a:xfrm>
            <a:off x="7837084" y="2082278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ea typeface="+mn-lt"/>
                <a:cs typeface="+mn-lt"/>
              </a:rPr>
              <a:t>(orange groves aerial shot, 2021)</a:t>
            </a:r>
          </a:p>
        </p:txBody>
      </p:sp>
    </p:spTree>
    <p:extLst>
      <p:ext uri="{BB962C8B-B14F-4D97-AF65-F5344CB8AC3E}">
        <p14:creationId xmlns:p14="http://schemas.microsoft.com/office/powerpoint/2010/main" val="109716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9" grpId="0">
        <p:bldAsOne/>
      </p:bldGraphic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13B14-E588-4484-8A9C-45DDD10E4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Reasons</a:t>
            </a:r>
            <a:endParaRPr lang="en-US" dirty="0"/>
          </a:p>
        </p:txBody>
      </p:sp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C50A7670-7708-4611-8C51-3D9476424E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7881437"/>
              </p:ext>
            </p:extLst>
          </p:nvPr>
        </p:nvGraphicFramePr>
        <p:xfrm>
          <a:off x="1689898" y="646254"/>
          <a:ext cx="12751599" cy="5851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85" name="TextBox 384">
            <a:extLst>
              <a:ext uri="{FF2B5EF4-FFF2-40B4-BE49-F238E27FC236}">
                <a16:creationId xmlns:a16="http://schemas.microsoft.com/office/drawing/2014/main" id="{0048CCA5-362E-4196-9E44-DCAD10487E9D}"/>
              </a:ext>
            </a:extLst>
          </p:cNvPr>
          <p:cNvSpPr txBox="1"/>
          <p:nvPr/>
        </p:nvSpPr>
        <p:spPr>
          <a:xfrm>
            <a:off x="3870986" y="3233875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Citrus Disease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8922193-3E1C-4EE0-A513-FFB5BFF584B4}"/>
              </a:ext>
            </a:extLst>
          </p:cNvPr>
          <p:cNvSpPr txBox="1"/>
          <p:nvPr/>
        </p:nvSpPr>
        <p:spPr>
          <a:xfrm>
            <a:off x="7046237" y="1367394"/>
            <a:ext cx="2436126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/>
              <a:t>Decreases Citrus Production and Revenue</a:t>
            </a:r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15DC96C-3478-4DA8-8CDD-3254B6853531}"/>
              </a:ext>
            </a:extLst>
          </p:cNvPr>
          <p:cNvSpPr txBox="1"/>
          <p:nvPr/>
        </p:nvSpPr>
        <p:spPr>
          <a:xfrm>
            <a:off x="7455199" y="5154823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Removes Jobs</a:t>
            </a:r>
          </a:p>
        </p:txBody>
      </p:sp>
      <p:pic>
        <p:nvPicPr>
          <p:cNvPr id="10" name="Picture 10" descr="Icon&#10;&#10;Description automatically generated">
            <a:extLst>
              <a:ext uri="{FF2B5EF4-FFF2-40B4-BE49-F238E27FC236}">
                <a16:creationId xmlns:a16="http://schemas.microsoft.com/office/drawing/2014/main" id="{06DEFDF4-1B9A-4A4A-BF5E-722B65CA7EA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-671" b="4000"/>
          <a:stretch/>
        </p:blipFill>
        <p:spPr>
          <a:xfrm>
            <a:off x="495570" y="2587476"/>
            <a:ext cx="2157510" cy="205740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F4E2E49E-E049-40A1-B72C-3BCF88A1988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205" r="9460" b="926"/>
          <a:stretch/>
        </p:blipFill>
        <p:spPr>
          <a:xfrm>
            <a:off x="9332237" y="2700608"/>
            <a:ext cx="2534416" cy="174442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E746079-65D1-4069-B5E4-4F78D925409B}"/>
              </a:ext>
            </a:extLst>
          </p:cNvPr>
          <p:cNvSpPr txBox="1"/>
          <p:nvPr/>
        </p:nvSpPr>
        <p:spPr>
          <a:xfrm>
            <a:off x="10662249" y="4436853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WordVisi_MSFontService"/>
              </a:rPr>
              <a:t>(job loss, 2021)</a:t>
            </a:r>
            <a:endParaRPr lang="en-US" sz="12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F60D5B1-DA53-42C4-ACFD-61BBC78EB696}"/>
              </a:ext>
            </a:extLst>
          </p:cNvPr>
          <p:cNvSpPr txBox="1"/>
          <p:nvPr/>
        </p:nvSpPr>
        <p:spPr>
          <a:xfrm>
            <a:off x="684362" y="4638136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WordVisi_MSFontService"/>
              </a:rPr>
              <a:t>(decreased revenue, 2021)</a:t>
            </a:r>
            <a:endParaRPr lang="en-US" sz="1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331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385" grpId="0"/>
      <p:bldP spid="46" grpId="0"/>
      <p:bldP spid="47" grpId="0"/>
      <p:bldP spid="36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51B70-2B28-4DD2-AABE-426C4AA96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Decreases Citrus Production/Revenue (Local)</a:t>
            </a:r>
            <a:endParaRPr lang="en-US" dirty="0"/>
          </a:p>
        </p:txBody>
      </p:sp>
      <p:pic>
        <p:nvPicPr>
          <p:cNvPr id="4" name="Picture 4" descr="A picture containing text, sky, outdoor, orange&#10;&#10;Description automatically generated">
            <a:extLst>
              <a:ext uri="{FF2B5EF4-FFF2-40B4-BE49-F238E27FC236}">
                <a16:creationId xmlns:a16="http://schemas.microsoft.com/office/drawing/2014/main" id="{B2CFB5FB-C033-494B-8A78-2792E04CEB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12916" y="1700520"/>
            <a:ext cx="6756736" cy="435133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06E6BA-B05A-432B-8404-F3D6A06F760E}"/>
              </a:ext>
            </a:extLst>
          </p:cNvPr>
          <p:cNvSpPr txBox="1"/>
          <p:nvPr/>
        </p:nvSpPr>
        <p:spPr>
          <a:xfrm>
            <a:off x="6350758" y="6043683"/>
            <a:ext cx="358481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(tropicana orange truck, 2021)</a:t>
            </a:r>
          </a:p>
        </p:txBody>
      </p:sp>
    </p:spTree>
    <p:extLst>
      <p:ext uri="{BB962C8B-B14F-4D97-AF65-F5344CB8AC3E}">
        <p14:creationId xmlns:p14="http://schemas.microsoft.com/office/powerpoint/2010/main" val="164924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36D6D0-BCC6-496B-90C8-D7DDA63A2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/>
              <a:t>Decreases Citrus Production/Revenue (Global)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E0D026-6464-4631-AD47-96CC77F6AF25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(map of kenya, 2021)</a:t>
            </a:r>
          </a:p>
        </p:txBody>
      </p:sp>
      <p:pic>
        <p:nvPicPr>
          <p:cNvPr id="7" name="Picture 7" descr="Map&#10;&#10;Description automatically generated">
            <a:extLst>
              <a:ext uri="{FF2B5EF4-FFF2-40B4-BE49-F238E27FC236}">
                <a16:creationId xmlns:a16="http://schemas.microsoft.com/office/drawing/2014/main" id="{659B4827-1264-4559-AFC9-81104B903D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6177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7EDEA10-087E-4352-A848-7D9888DC6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3D384F-69E9-401D-9829-89EC9F390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42090"/>
            <a:ext cx="10515600" cy="12702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Removes Jobs (Local)</a:t>
            </a:r>
          </a:p>
        </p:txBody>
      </p:sp>
      <p:pic>
        <p:nvPicPr>
          <p:cNvPr id="5" name="Picture 5" descr="A picture containing outdoor, person, little, young&#10;&#10;Description automatically generated">
            <a:extLst>
              <a:ext uri="{FF2B5EF4-FFF2-40B4-BE49-F238E27FC236}">
                <a16:creationId xmlns:a16="http://schemas.microsoft.com/office/drawing/2014/main" id="{9984771D-947F-4778-81C6-96478D7F22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41" r="9835" b="1"/>
          <a:stretch/>
        </p:blipFill>
        <p:spPr>
          <a:xfrm>
            <a:off x="510365" y="400051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2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0" y="60"/>
                </a:cubicBezTo>
                <a:close/>
              </a:path>
            </a:pathLst>
          </a:custGeom>
        </p:spPr>
      </p:pic>
      <p:pic>
        <p:nvPicPr>
          <p:cNvPr id="6" name="Picture 6" descr="A store filled with lots of fresh produce&#10;&#10;Description automatically generated">
            <a:extLst>
              <a:ext uri="{FF2B5EF4-FFF2-40B4-BE49-F238E27FC236}">
                <a16:creationId xmlns:a16="http://schemas.microsoft.com/office/drawing/2014/main" id="{4A547630-316C-4E3F-978B-4393AE9EC1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48" r="23786" b="1"/>
          <a:stretch/>
        </p:blipFill>
        <p:spPr>
          <a:xfrm>
            <a:off x="4333556" y="400051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7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9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9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5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6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8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8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</p:spPr>
      </p:pic>
      <p:pic>
        <p:nvPicPr>
          <p:cNvPr id="4" name="Picture 4" descr="A picture containing building, filled, large, many&#10;&#10;Description automatically generated">
            <a:extLst>
              <a:ext uri="{FF2B5EF4-FFF2-40B4-BE49-F238E27FC236}">
                <a16:creationId xmlns:a16="http://schemas.microsoft.com/office/drawing/2014/main" id="{BE8BDACE-783A-4907-AC51-2AF3884A21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4288" r="24927" b="2"/>
          <a:stretch/>
        </p:blipFill>
        <p:spPr>
          <a:xfrm>
            <a:off x="8156747" y="400052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8" y="18018"/>
                  <a:pt x="2192263" y="13196"/>
                </a:cubicBezTo>
                <a:cubicBezTo>
                  <a:pt x="2323253" y="7660"/>
                  <a:pt x="2454242" y="2928"/>
                  <a:pt x="2585113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4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3" y="516245"/>
                  <a:pt x="3512114" y="559861"/>
                </a:cubicBezTo>
                <a:cubicBezTo>
                  <a:pt x="3491119" y="656469"/>
                  <a:pt x="3485617" y="754605"/>
                  <a:pt x="3495724" y="852186"/>
                </a:cubicBezTo>
                <a:cubicBezTo>
                  <a:pt x="3504577" y="948437"/>
                  <a:pt x="3505176" y="1044867"/>
                  <a:pt x="3502664" y="1141386"/>
                </a:cubicBezTo>
                <a:cubicBezTo>
                  <a:pt x="3500391" y="1228440"/>
                  <a:pt x="3500749" y="1315584"/>
                  <a:pt x="3507210" y="1402639"/>
                </a:cubicBezTo>
                <a:cubicBezTo>
                  <a:pt x="3514626" y="1500407"/>
                  <a:pt x="3520966" y="1598176"/>
                  <a:pt x="3506251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4" y="2292381"/>
                </a:cubicBezTo>
                <a:cubicBezTo>
                  <a:pt x="3514746" y="2447918"/>
                  <a:pt x="3522760" y="2603544"/>
                  <a:pt x="3508405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5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7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19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3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1" y="9535"/>
                </a:cubicBezTo>
                <a:cubicBezTo>
                  <a:pt x="769618" y="4223"/>
                  <a:pt x="828414" y="562"/>
                  <a:pt x="887180" y="60"/>
                </a:cubicBezTo>
                <a:close/>
              </a:path>
            </a:pathLst>
          </a:custGeom>
        </p:spPr>
      </p:pic>
      <p:sp>
        <p:nvSpPr>
          <p:cNvPr id="15" name="sketch line">
            <a:extLst>
              <a:ext uri="{FF2B5EF4-FFF2-40B4-BE49-F238E27FC236}">
                <a16:creationId xmlns:a16="http://schemas.microsoft.com/office/drawing/2014/main" id="{605D77EC-B84E-48F8-9EC4-93E851C0F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2682" y="5512322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D47B83-EAB6-4852-A25B-53ED2957C7DF}"/>
              </a:ext>
            </a:extLst>
          </p:cNvPr>
          <p:cNvSpPr txBox="1"/>
          <p:nvPr/>
        </p:nvSpPr>
        <p:spPr>
          <a:xfrm>
            <a:off x="8156747" y="3682657"/>
            <a:ext cx="3524888" cy="364733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150">
                <a:solidFill>
                  <a:srgbClr val="FFFFFF"/>
                </a:solidFill>
              </a:rPr>
              <a:t>(orange packing houses, 2021)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70A1E8-938D-48CC-842C-BB68AFCAA2DC}"/>
              </a:ext>
            </a:extLst>
          </p:cNvPr>
          <p:cNvSpPr txBox="1"/>
          <p:nvPr/>
        </p:nvSpPr>
        <p:spPr>
          <a:xfrm>
            <a:off x="510365" y="3682656"/>
            <a:ext cx="3524888" cy="364733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150">
                <a:solidFill>
                  <a:srgbClr val="FFFFFF"/>
                </a:solidFill>
              </a:rPr>
              <a:t>(citrus growers, 2021)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FB3BB2-0480-4FE5-BC33-F4BE469258E2}"/>
              </a:ext>
            </a:extLst>
          </p:cNvPr>
          <p:cNvSpPr txBox="1"/>
          <p:nvPr/>
        </p:nvSpPr>
        <p:spPr>
          <a:xfrm>
            <a:off x="4333556" y="3682656"/>
            <a:ext cx="3524888" cy="364733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150">
                <a:solidFill>
                  <a:srgbClr val="FFFFFF"/>
                </a:solidFill>
              </a:rPr>
              <a:t>(citrus processing plant with workers, 2021)</a:t>
            </a:r>
          </a:p>
        </p:txBody>
      </p:sp>
    </p:spTree>
    <p:extLst>
      <p:ext uri="{BB962C8B-B14F-4D97-AF65-F5344CB8AC3E}">
        <p14:creationId xmlns:p14="http://schemas.microsoft.com/office/powerpoint/2010/main" val="235084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355535D460FE458CD10228CB604376" ma:contentTypeVersion="31" ma:contentTypeDescription="Create a new document." ma:contentTypeScope="" ma:versionID="95abcfbeb58cf93e7695fee3e1c31f7f">
  <xsd:schema xmlns:xsd="http://www.w3.org/2001/XMLSchema" xmlns:xs="http://www.w3.org/2001/XMLSchema" xmlns:p="http://schemas.microsoft.com/office/2006/metadata/properties" xmlns:ns3="4393300b-13af-418c-8259-21dfa31a8637" xmlns:ns4="c6ccb7aa-ff4d-4f88-acae-222ac2230cfc" targetNamespace="http://schemas.microsoft.com/office/2006/metadata/properties" ma:root="true" ma:fieldsID="5ccdf3ab119fb100556757bffad60810" ns3:_="" ns4:_="">
    <xsd:import namespace="4393300b-13af-418c-8259-21dfa31a8637"/>
    <xsd:import namespace="c6ccb7aa-ff4d-4f88-acae-222ac2230cf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NotebookType" minOccurs="0"/>
                <xsd:element ref="ns4:FolderType" minOccurs="0"/>
                <xsd:element ref="ns4:CultureName" minOccurs="0"/>
                <xsd:element ref="ns4:AppVersion" minOccurs="0"/>
                <xsd:element ref="ns4:TeamsChannelId" minOccurs="0"/>
                <xsd:element ref="ns4:Owner" minOccurs="0"/>
                <xsd:element ref="ns4:DefaultSectionNames" minOccurs="0"/>
                <xsd:element ref="ns4:Templates" minOccurs="0"/>
                <xsd:element ref="ns4:Teachers" minOccurs="0"/>
                <xsd:element ref="ns4:Students" minOccurs="0"/>
                <xsd:element ref="ns4:Student_Group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IsNotebookLocked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OCR" minOccurs="0"/>
                <xsd:element ref="ns4:MediaServiceLocatio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93300b-13af-418c-8259-21dfa31a863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ccb7aa-ff4d-4f88-acae-222ac2230c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NotebookType" ma:index="13" nillable="true" ma:displayName="Notebook Type" ma:internalName="NotebookType">
      <xsd:simpleType>
        <xsd:restriction base="dms:Text"/>
      </xsd:simpleType>
    </xsd:element>
    <xsd:element name="FolderType" ma:index="14" nillable="true" ma:displayName="Folder Type" ma:internalName="FolderType">
      <xsd:simpleType>
        <xsd:restriction base="dms:Text"/>
      </xsd:simpleType>
    </xsd:element>
    <xsd:element name="CultureName" ma:index="15" nillable="true" ma:displayName="Culture Name" ma:internalName="CultureName">
      <xsd:simpleType>
        <xsd:restriction base="dms:Text"/>
      </xsd:simpleType>
    </xsd:element>
    <xsd:element name="AppVersion" ma:index="16" nillable="true" ma:displayName="App Version" ma:internalName="AppVersion">
      <xsd:simpleType>
        <xsd:restriction base="dms:Text"/>
      </xsd:simpleType>
    </xsd:element>
    <xsd:element name="TeamsChannelId" ma:index="17" nillable="true" ma:displayName="Teams Channel Id" ma:internalName="TeamsChannelId">
      <xsd:simpleType>
        <xsd:restriction base="dms:Text"/>
      </xsd:simpleType>
    </xsd:element>
    <xsd:element name="Owner" ma:index="18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9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0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1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2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3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4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5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6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7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8" nillable="true" ma:displayName="Is Collaboration Space Locked" ma:internalName="Is_Collaboration_Space_Locked">
      <xsd:simpleType>
        <xsd:restriction base="dms:Boolean"/>
      </xsd:simpleType>
    </xsd:element>
    <xsd:element name="IsNotebookLocked" ma:index="29" nillable="true" ma:displayName="Is Notebook Locked" ma:internalName="IsNotebookLocked">
      <xsd:simpleType>
        <xsd:restriction base="dms:Boolean"/>
      </xsd:simpleType>
    </xsd:element>
    <xsd:element name="MediaServiceDateTaken" ma:index="3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1" nillable="true" ma:displayName="Tags" ma:internalName="MediaServiceAutoTags" ma:readOnly="true">
      <xsd:simpleType>
        <xsd:restriction base="dms:Text"/>
      </xsd:simpleType>
    </xsd:element>
    <xsd:element name="MediaServiceGenerationTime" ma:index="3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3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3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37" nillable="true" ma:displayName="Location" ma:internalName="MediaServiceLocation" ma:readOnly="true">
      <xsd:simpleType>
        <xsd:restriction base="dms:Text"/>
      </xsd:simpleType>
    </xsd:element>
    <xsd:element name="MediaLengthInSeconds" ma:index="3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amsChannelId xmlns="c6ccb7aa-ff4d-4f88-acae-222ac2230cfc" xsi:nil="true"/>
    <FolderType xmlns="c6ccb7aa-ff4d-4f88-acae-222ac2230cfc" xsi:nil="true"/>
    <Teachers xmlns="c6ccb7aa-ff4d-4f88-acae-222ac2230cfc">
      <UserInfo>
        <DisplayName/>
        <AccountId xsi:nil="true"/>
        <AccountType/>
      </UserInfo>
    </Teachers>
    <Has_Teacher_Only_SectionGroup xmlns="c6ccb7aa-ff4d-4f88-acae-222ac2230cfc" xsi:nil="true"/>
    <DefaultSectionNames xmlns="c6ccb7aa-ff4d-4f88-acae-222ac2230cfc" xsi:nil="true"/>
    <Is_Collaboration_Space_Locked xmlns="c6ccb7aa-ff4d-4f88-acae-222ac2230cfc" xsi:nil="true"/>
    <Invited_Teachers xmlns="c6ccb7aa-ff4d-4f88-acae-222ac2230cfc" xsi:nil="true"/>
    <Invited_Students xmlns="c6ccb7aa-ff4d-4f88-acae-222ac2230cfc" xsi:nil="true"/>
    <Owner xmlns="c6ccb7aa-ff4d-4f88-acae-222ac2230cfc">
      <UserInfo>
        <DisplayName/>
        <AccountId xsi:nil="true"/>
        <AccountType/>
      </UserInfo>
    </Owner>
    <Students xmlns="c6ccb7aa-ff4d-4f88-acae-222ac2230cfc">
      <UserInfo>
        <DisplayName/>
        <AccountId xsi:nil="true"/>
        <AccountType/>
      </UserInfo>
    </Students>
    <IsNotebookLocked xmlns="c6ccb7aa-ff4d-4f88-acae-222ac2230cfc" xsi:nil="true"/>
    <NotebookType xmlns="c6ccb7aa-ff4d-4f88-acae-222ac2230cfc" xsi:nil="true"/>
    <CultureName xmlns="c6ccb7aa-ff4d-4f88-acae-222ac2230cfc" xsi:nil="true"/>
    <Student_Groups xmlns="c6ccb7aa-ff4d-4f88-acae-222ac2230cfc">
      <UserInfo>
        <DisplayName/>
        <AccountId xsi:nil="true"/>
        <AccountType/>
      </UserInfo>
    </Student_Groups>
    <AppVersion xmlns="c6ccb7aa-ff4d-4f88-acae-222ac2230cfc" xsi:nil="true"/>
    <Templates xmlns="c6ccb7aa-ff4d-4f88-acae-222ac2230cfc" xsi:nil="true"/>
    <Self_Registration_Enabled xmlns="c6ccb7aa-ff4d-4f88-acae-222ac2230cfc" xsi:nil="true"/>
  </documentManagement>
</p:properties>
</file>

<file path=customXml/itemProps1.xml><?xml version="1.0" encoding="utf-8"?>
<ds:datastoreItem xmlns:ds="http://schemas.openxmlformats.org/officeDocument/2006/customXml" ds:itemID="{02BB0344-05CE-4564-B160-B5997503BC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93300b-13af-418c-8259-21dfa31a8637"/>
    <ds:schemaRef ds:uri="c6ccb7aa-ff4d-4f88-acae-222ac2230c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EB2BC3E-C795-4A48-86FF-3CAC117FE28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8D61C22-663C-487B-A769-86A4B512CCD2}">
  <ds:schemaRefs>
    <ds:schemaRef ds:uri="http://schemas.microsoft.com/office/2006/documentManagement/types"/>
    <ds:schemaRef ds:uri="http://purl.org/dc/elements/1.1/"/>
    <ds:schemaRef ds:uri="http://purl.org/dc/terms/"/>
    <ds:schemaRef ds:uri="4393300b-13af-418c-8259-21dfa31a8637"/>
    <ds:schemaRef ds:uri="http://purl.org/dc/dcmitype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c6ccb7aa-ff4d-4f88-acae-222ac2230cfc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658</Words>
  <Application>Microsoft Office PowerPoint</Application>
  <PresentationFormat>Widescreen</PresentationFormat>
  <Paragraphs>129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WordVisi_MSFontService</vt:lpstr>
      <vt:lpstr>Office Theme</vt:lpstr>
      <vt:lpstr>Office Theme</vt:lpstr>
      <vt:lpstr>Citrus Disease</vt:lpstr>
      <vt:lpstr>PowerPoint Presentation</vt:lpstr>
      <vt:lpstr>Problem: Citrus Disease</vt:lpstr>
      <vt:lpstr>PowerPoint Presentation</vt:lpstr>
      <vt:lpstr>Perspectives</vt:lpstr>
      <vt:lpstr>Reasons</vt:lpstr>
      <vt:lpstr>Decreases Citrus Production/Revenue (Local)</vt:lpstr>
      <vt:lpstr>Decreases Citrus Production/Revenue (Global)</vt:lpstr>
      <vt:lpstr>Removes Jobs (Local)</vt:lpstr>
      <vt:lpstr>Removes Jobs (Local)</vt:lpstr>
      <vt:lpstr>Recap</vt:lpstr>
      <vt:lpstr>Potential Solutions</vt:lpstr>
      <vt:lpstr>Solution 1- Pongamia (Local)</vt:lpstr>
      <vt:lpstr>Solution 1- Pongamia (Local)</vt:lpstr>
      <vt:lpstr>Solution 2- Cooperation (Global)</vt:lpstr>
      <vt:lpstr>Solution 2- Cooperation (Global)</vt:lpstr>
      <vt:lpstr>Innovation</vt:lpstr>
      <vt:lpstr>Innovation</vt:lpstr>
      <vt:lpstr>Recap</vt:lpstr>
      <vt:lpstr>PowerPoint Presentation</vt:lpstr>
      <vt:lpstr>References</vt:lpstr>
      <vt:lpstr>References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Crihfield Sandy</dc:creator>
  <cp:lastModifiedBy>Crihfield Sandy</cp:lastModifiedBy>
  <cp:revision>601</cp:revision>
  <dcterms:created xsi:type="dcterms:W3CDTF">2021-01-28T18:03:48Z</dcterms:created>
  <dcterms:modified xsi:type="dcterms:W3CDTF">2021-05-24T16:50:11Z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0x010100E1355535D460FE458CD10228CB604376</vt:lpwstr>
  </property>
</Properties>
</file>